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68" r:id="rId5"/>
    <p:sldId id="276" r:id="rId6"/>
    <p:sldId id="269" r:id="rId7"/>
    <p:sldId id="270" r:id="rId8"/>
    <p:sldId id="279" r:id="rId9"/>
    <p:sldId id="280" r:id="rId10"/>
    <p:sldId id="277" r:id="rId11"/>
    <p:sldId id="274" r:id="rId12"/>
    <p:sldId id="271" r:id="rId13"/>
    <p:sldId id="272" r:id="rId14"/>
    <p:sldId id="273" r:id="rId15"/>
    <p:sldId id="266" r:id="rId16"/>
    <p:sldId id="275" r:id="rId17"/>
    <p:sldId id="265" r:id="rId1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B4136-8B66-EA44-9B38-398CACD5FAC6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5BD5D-9A63-DB40-8A9D-692CA127BC6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9119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446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</a:t>
            </a:r>
            <a:r>
              <a:rPr lang="fr-FR" dirty="0" err="1"/>
              <a:t>www.britannica.com</a:t>
            </a:r>
            <a:r>
              <a:rPr lang="fr-FR" dirty="0"/>
              <a:t>/topic/Romance-</a:t>
            </a:r>
            <a:r>
              <a:rPr lang="fr-FR" dirty="0" err="1"/>
              <a:t>languages</a:t>
            </a:r>
            <a:r>
              <a:rPr lang="fr-FR" dirty="0"/>
              <a:t>/</a:t>
            </a:r>
            <a:r>
              <a:rPr lang="fr-FR" dirty="0" err="1"/>
              <a:t>Syntax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5114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28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557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62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70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Voorbeeldzinnen</a:t>
            </a:r>
            <a:r>
              <a:rPr lang="fr-FR" dirty="0"/>
              <a:t> </a:t>
            </a:r>
            <a:r>
              <a:rPr lang="fr-FR" dirty="0" err="1"/>
              <a:t>analyseren</a:t>
            </a:r>
            <a:endParaRPr lang="fr-FR" dirty="0"/>
          </a:p>
          <a:p>
            <a:endParaRPr lang="fr-FR" dirty="0"/>
          </a:p>
          <a:p>
            <a:r>
              <a:rPr lang="fr-FR" dirty="0"/>
              <a:t>https://</a:t>
            </a:r>
            <a:r>
              <a:rPr lang="fr-FR" dirty="0" err="1"/>
              <a:t>www.lefigaro.fr</a:t>
            </a:r>
            <a:r>
              <a:rPr lang="fr-FR" dirty="0"/>
              <a:t>/langue-</a:t>
            </a:r>
            <a:r>
              <a:rPr lang="fr-FR" dirty="0" err="1"/>
              <a:t>francaise</a:t>
            </a:r>
            <a:r>
              <a:rPr lang="fr-FR" dirty="0"/>
              <a:t>/expressions-</a:t>
            </a:r>
            <a:r>
              <a:rPr lang="fr-FR" dirty="0" err="1"/>
              <a:t>francaises</a:t>
            </a:r>
            <a:r>
              <a:rPr lang="fr-FR" dirty="0"/>
              <a:t>/2018/04/19/37003-20180419ARTFIG00035-il-semble-qu-il-ait-ne-faites-plus-la-faute.php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453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Voorbeeldzinnen</a:t>
            </a:r>
            <a:r>
              <a:rPr lang="fr-FR" dirty="0"/>
              <a:t> </a:t>
            </a:r>
            <a:r>
              <a:rPr lang="fr-FR" dirty="0" err="1"/>
              <a:t>analyseren</a:t>
            </a:r>
            <a:endParaRPr lang="fr-FR" dirty="0"/>
          </a:p>
          <a:p>
            <a:endParaRPr lang="fr-FR" dirty="0"/>
          </a:p>
          <a:p>
            <a:r>
              <a:rPr lang="fr-FR" dirty="0"/>
              <a:t>https://</a:t>
            </a:r>
            <a:r>
              <a:rPr lang="fr-FR" dirty="0" err="1"/>
              <a:t>www.lefigaro.fr</a:t>
            </a:r>
            <a:r>
              <a:rPr lang="fr-FR" dirty="0"/>
              <a:t>/langue-</a:t>
            </a:r>
            <a:r>
              <a:rPr lang="fr-FR" dirty="0" err="1"/>
              <a:t>francaise</a:t>
            </a:r>
            <a:r>
              <a:rPr lang="fr-FR" dirty="0"/>
              <a:t>/expressions-</a:t>
            </a:r>
            <a:r>
              <a:rPr lang="fr-FR" dirty="0" err="1"/>
              <a:t>francaises</a:t>
            </a:r>
            <a:r>
              <a:rPr lang="fr-FR" dirty="0"/>
              <a:t>/2018/04/19/37003-20180419ARTFIG00035-il-semble-qu-il-ait-ne-faites-plus-la-faute.php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499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Voorbeeldzinnen</a:t>
            </a:r>
            <a:r>
              <a:rPr lang="fr-FR" dirty="0"/>
              <a:t> </a:t>
            </a:r>
            <a:r>
              <a:rPr lang="fr-FR" dirty="0" err="1"/>
              <a:t>analyseren</a:t>
            </a:r>
            <a:endParaRPr lang="fr-FR" dirty="0"/>
          </a:p>
          <a:p>
            <a:endParaRPr lang="fr-FR" dirty="0"/>
          </a:p>
          <a:p>
            <a:r>
              <a:rPr lang="fr-FR" dirty="0"/>
              <a:t>https://</a:t>
            </a:r>
            <a:r>
              <a:rPr lang="fr-FR" dirty="0" err="1"/>
              <a:t>www.lefigaro.fr</a:t>
            </a:r>
            <a:r>
              <a:rPr lang="fr-FR" dirty="0"/>
              <a:t>/langue-</a:t>
            </a:r>
            <a:r>
              <a:rPr lang="fr-FR" dirty="0" err="1"/>
              <a:t>francaise</a:t>
            </a:r>
            <a:r>
              <a:rPr lang="fr-FR" dirty="0"/>
              <a:t>/expressions-</a:t>
            </a:r>
            <a:r>
              <a:rPr lang="fr-FR" dirty="0" err="1"/>
              <a:t>francaises</a:t>
            </a:r>
            <a:r>
              <a:rPr lang="fr-FR" dirty="0"/>
              <a:t>/2018/04/19/37003-20180419ARTFIG00035-il-semble-qu-il-ait-ne-faites-plus-la-faute.php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928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Voorbeeldzinnen</a:t>
            </a:r>
            <a:r>
              <a:rPr lang="fr-FR" dirty="0"/>
              <a:t> </a:t>
            </a:r>
            <a:r>
              <a:rPr lang="fr-FR" dirty="0" err="1"/>
              <a:t>analyseren</a:t>
            </a:r>
            <a:endParaRPr lang="fr-FR" dirty="0"/>
          </a:p>
          <a:p>
            <a:endParaRPr lang="fr-FR" dirty="0"/>
          </a:p>
          <a:p>
            <a:r>
              <a:rPr lang="fr-FR" dirty="0"/>
              <a:t>https://</a:t>
            </a:r>
            <a:r>
              <a:rPr lang="fr-FR" dirty="0" err="1"/>
              <a:t>www.lefigaro.fr</a:t>
            </a:r>
            <a:r>
              <a:rPr lang="fr-FR" dirty="0"/>
              <a:t>/langue-</a:t>
            </a:r>
            <a:r>
              <a:rPr lang="fr-FR" dirty="0" err="1"/>
              <a:t>francaise</a:t>
            </a:r>
            <a:r>
              <a:rPr lang="fr-FR" dirty="0"/>
              <a:t>/expressions-</a:t>
            </a:r>
            <a:r>
              <a:rPr lang="fr-FR" dirty="0" err="1"/>
              <a:t>francaises</a:t>
            </a:r>
            <a:r>
              <a:rPr lang="fr-FR" dirty="0"/>
              <a:t>/2018/04/19/37003-20180419ARTFIG00035-il-semble-qu-il-ait-ne-faites-plus-la-faute.php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805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</a:t>
            </a:r>
            <a:r>
              <a:rPr lang="fr-FR" dirty="0" err="1"/>
              <a:t>www.lefigaro.fr</a:t>
            </a:r>
            <a:r>
              <a:rPr lang="fr-FR" dirty="0"/>
              <a:t>/langue-</a:t>
            </a:r>
            <a:r>
              <a:rPr lang="fr-FR" dirty="0" err="1"/>
              <a:t>francaise</a:t>
            </a:r>
            <a:r>
              <a:rPr lang="fr-FR" dirty="0"/>
              <a:t>/expressions-</a:t>
            </a:r>
            <a:r>
              <a:rPr lang="fr-FR" dirty="0" err="1"/>
              <a:t>francaises</a:t>
            </a:r>
            <a:r>
              <a:rPr lang="fr-FR" dirty="0"/>
              <a:t>/2018/04/19/37003-20180419ARTFIG00035-il-semble-qu-il-ait-ne-faites-plus-la-faute.php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535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281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991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145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Inspiration: https://</a:t>
            </a:r>
            <a:r>
              <a:rPr lang="fr-FR" dirty="0" err="1"/>
              <a:t>www.lepointdufle.net</a:t>
            </a:r>
            <a:r>
              <a:rPr lang="fr-FR" dirty="0"/>
              <a:t>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561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Inspiration: https://</a:t>
            </a:r>
            <a:r>
              <a:rPr lang="fr-FR" dirty="0" err="1"/>
              <a:t>www.lepointdufle.net</a:t>
            </a:r>
            <a:r>
              <a:rPr lang="fr-FR" dirty="0"/>
              <a:t>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5BD5D-9A63-DB40-8A9D-692CA127BC60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05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8940-8297-2338-6CEB-89EB4B2EF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0F8DF-1F5F-5EC1-18E8-1328B4C0A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2F698-F738-9175-2818-E99EB60CA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F7F18-8C55-9C84-31BE-6CA8D6C66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9E37F-3D88-433A-76F7-6379D90C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7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2B394-D52F-AB98-88A8-B104B1EEE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3E15D-DFF8-1F7C-3B68-952332E58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705FC-932E-98A9-5EBA-EF412D1C1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79BB8-1538-8259-D085-477361B4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8D146-D0FC-8A7B-68B5-E767A29D8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97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4871A-4AAC-0885-E7C8-EFC5CAE2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FF852-313A-C42E-8CED-609259C8B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F0585-2175-49E6-CB2D-DA8D1CEF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3F37B-54E0-AF16-3F10-E9BF470C4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F3D12-FB13-7BB8-4E46-347970F5E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99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5349-7E77-818E-64F3-368175E5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9D105-BAC5-C553-7E6E-1F598E7A5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4CDC3-7597-DB7B-4F93-0FDD40C25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05D1B-2AD8-D929-279D-FF939660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AED80-EDEC-ED49-965F-D01DC6C97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4A044-138C-18FC-7D79-A68AEBD3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46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CC8CA-7CC5-FC2E-F106-49179A632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B6865-B9D5-CBD4-E426-099B20F79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2C8C6-4F19-71F4-DCD5-9C3FC6EF9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83CBCA-C499-A1E3-10F6-5921BF5FB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0C50B-5414-B4F8-9C0B-E6034D147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196C7-E996-31B3-12D9-8CF8EC122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05D64-494F-58A5-E00C-8EAC4F9CF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598292-2962-7DF7-B467-93FD89558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59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1C8AA-7480-8A60-D592-23EDE8A7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4E6629-0BD0-A3E9-4969-B65A73DA3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2D37CF-AD96-5AFE-0911-1C0E5299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108BBE-64D4-105D-FC41-180126C3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91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6E6127-D63A-E80E-348E-E0FA4EC4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C38FF5-1E42-5F83-D636-9002962F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E9F41-65E4-4226-20D5-3918BE1F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20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DA73-7AF2-E7A8-11F8-8D22F4490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D4952-B185-644C-4CA7-04C012535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0852B-B149-65AA-B176-2ABD42433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58EEA-4647-C98E-FC0E-78B8D77D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0CCF6-E8E8-B3DA-AD2F-62FC4745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C021C-5B39-592F-3BB0-4C9F23F2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51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B0281-6794-F5A9-6360-7B236CB8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3A57C8-852C-5904-A016-F4570FA2B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93707-9EF3-9090-C401-A5EB09752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3DB12-0643-28EA-2E73-5BFA9E25A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C2F74E-C88E-1756-B919-CAB52BEE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9BDD4-0750-8F15-5133-974EDDC9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82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2E75E-4670-5E8E-FCA1-F6510371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50262-0050-1CA9-7D09-1236D1C39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83373-7DA8-B0F5-6015-D8808401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F56CB-D59A-A40B-BD15-72150EF68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66C7E-70C7-50EA-E5A8-8C750249A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54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227846-9BDE-0DF2-123B-43AC6CBF6F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C79D7-5C79-1CE0-DB4E-2177B3C7C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01BFF-E0A9-897C-CCD5-1CCE40A7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9275D-2DBD-5215-C6E3-F6C4852E6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5F9B2-C4D5-1CFC-1F51-79BE23F1E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97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37217-C094-C2EB-C4EB-E33E3093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357B4-367A-4D7E-3961-B26B2DDF0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3DC8C-42A5-0E06-68D1-4A3CCBD4FB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5E87D-6AAA-0D46-99AA-9A2E13635D04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7CA75-1967-C48A-30A3-ED6C8453C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5A515-600D-8C70-634B-E607997D42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D8D03-7F4A-CF42-8A96-86F12752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97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GBQUcQZmYQ?feature=oembed" TargetMode="Externa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GBQUcQZmYQ?feature=oembed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figaro.fr/langue-francaise/expressions-francaises/2018/04/19/37003-20180419ARTFIG00035-il-semble-qu-il-ait-ne-faites-plus-la-faute.ph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okwidgets.com/play/cRLbN0TH-iQAF0EddvgAAA/6G4RN6N/exercices-de-co?teacher_id=501755720499200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E230-300E-EFCB-3E44-2D94824B1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/>
              <a:t>Le subjonctif</a:t>
            </a:r>
            <a:endParaRPr lang="fr-FR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65748-F659-799E-C9AB-7451D13A81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 descr="X, X Everywhere Meme - Imgflip">
            <a:extLst>
              <a:ext uri="{FF2B5EF4-FFF2-40B4-BE49-F238E27FC236}">
                <a16:creationId xmlns:a16="http://schemas.microsoft.com/office/drawing/2014/main" id="{C3948BFE-7B33-6A1A-7157-D03575F9B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49" y="-1"/>
            <a:ext cx="10144125" cy="690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63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Le subjonctif est un </a:t>
            </a:r>
            <a:r>
              <a:rPr lang="fr-FR" b="1" dirty="0">
                <a:solidFill>
                  <a:srgbClr val="FF0000"/>
                </a:solidFill>
              </a:rPr>
              <a:t>mode</a:t>
            </a:r>
            <a:r>
              <a:rPr lang="fr-FR" b="1" dirty="0"/>
              <a:t> de conjugaison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Beaucoup utilisé dans les langues romanes.</a:t>
            </a:r>
          </a:p>
          <a:p>
            <a:pPr marL="0" indent="0">
              <a:lnSpc>
                <a:spcPct val="150000"/>
              </a:lnSpc>
              <a:buNone/>
            </a:pPr>
            <a:endParaRPr lang="fr-FR" b="0" i="1" dirty="0">
              <a:effectLst/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Usage archaïque dans les langues germaniques.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à"/>
            </a:pP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Lange </a:t>
            </a:r>
            <a:r>
              <a:rPr lang="fr-FR" i="1" dirty="0" err="1">
                <a:solidFill>
                  <a:srgbClr val="FF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leve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de </a:t>
            </a:r>
            <a:r>
              <a:rPr lang="fr-FR" i="1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koning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fr-FR" i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9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Le subjonctif : 4 </a:t>
            </a:r>
            <a:r>
              <a:rPr lang="fr-FR" b="1" dirty="0">
                <a:solidFill>
                  <a:srgbClr val="FF0000"/>
                </a:solidFill>
              </a:rPr>
              <a:t>temps</a:t>
            </a:r>
            <a:r>
              <a:rPr lang="fr-FR" b="1" dirty="0"/>
              <a:t> possibles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fr-FR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Présent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: 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J’aimerais que tu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partes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Passé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: 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J’aurais aimé que tu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sois parti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Imparfait: Je craignais que tu ne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partisses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pas.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Plus-que-parfait: Je craignais que tu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fusses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déjà </a:t>
            </a:r>
            <a:r>
              <a:rPr lang="fr-FR" i="1" dirty="0">
                <a:solidFill>
                  <a:srgbClr val="FF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parti</a:t>
            </a: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32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0"/>
            <a:ext cx="10515600" cy="1325563"/>
          </a:xfrm>
        </p:spPr>
        <p:txBody>
          <a:bodyPr/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7" y="1164772"/>
            <a:ext cx="11963400" cy="544285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En groupe de 2 à 3: analysez le verbe et essayez de retrouver la règle de formation du subjonctif. </a:t>
            </a:r>
          </a:p>
          <a:p>
            <a:pPr marL="3657600" lvl="8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…que je vienne</a:t>
            </a:r>
          </a:p>
          <a:p>
            <a:pPr marL="3657600" lvl="8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…que tu viennes</a:t>
            </a:r>
            <a:endParaRPr lang="fr-FR" sz="22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657600" lvl="8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…qu’elle vienne</a:t>
            </a:r>
            <a:endParaRPr lang="fr-FR" sz="22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657600" lvl="8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…que nous venions</a:t>
            </a:r>
            <a:endParaRPr lang="fr-FR" sz="22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3657600" lvl="8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…que vous veniez</a:t>
            </a:r>
          </a:p>
          <a:p>
            <a:pPr marL="3657600" lvl="8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…qu’ils viennent</a:t>
            </a:r>
            <a:endParaRPr lang="fr-FR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à"/>
            </a:pPr>
            <a:r>
              <a:rPr lang="fr-FR" sz="24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Identifiez la racine/le radical et la terminaison.</a:t>
            </a:r>
          </a:p>
          <a:p>
            <a:pPr>
              <a:lnSpc>
                <a:spcPct val="120000"/>
              </a:lnSpc>
              <a:buFont typeface="Wingdings" pitchFamily="2" charset="2"/>
              <a:buChar char="à"/>
            </a:pPr>
            <a:r>
              <a:rPr lang="fr-FR" sz="24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Reconnaissez-vous la racine/le radical ?</a:t>
            </a:r>
            <a:r>
              <a:rPr lang="fr-FR" sz="22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</a:t>
            </a: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</a:t>
            </a:r>
            <a:endParaRPr lang="fr-FR" sz="22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fr-FR" sz="22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ack and white pictogram of a person&#10;&#10;Description automatically generated">
            <a:extLst>
              <a:ext uri="{FF2B5EF4-FFF2-40B4-BE49-F238E27FC236}">
                <a16:creationId xmlns:a16="http://schemas.microsoft.com/office/drawing/2014/main" id="{F93B6AAE-A6AA-E48C-C216-A554E94EB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828" y="119744"/>
            <a:ext cx="1205802" cy="104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8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0"/>
            <a:ext cx="10515600" cy="1325563"/>
          </a:xfrm>
        </p:spPr>
        <p:txBody>
          <a:bodyPr/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7" y="1164772"/>
            <a:ext cx="11963400" cy="54428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– TU – IL/ELLE – ILS/ELLES   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Radical: indicatif présent forme </a:t>
            </a:r>
            <a:r>
              <a:rPr lang="fr-FR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3è p. pl. 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 </a:t>
            </a:r>
            <a:r>
              <a:rPr lang="fr-FR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ent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				venir</a:t>
            </a:r>
            <a:r>
              <a:rPr lang="fr-FR" sz="21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&gt; </a:t>
            </a: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ils viennent &gt; </a:t>
            </a:r>
            <a:r>
              <a:rPr lang="fr-FR" sz="2100" i="1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vienn</a:t>
            </a: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fr-FR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	 </a:t>
            </a:r>
            <a:r>
              <a:rPr lang="fr-FR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Terminaisons: -e, -es, -e, -</a:t>
            </a:r>
            <a:r>
              <a:rPr lang="fr-FR" sz="2800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ent</a:t>
            </a:r>
            <a:r>
              <a:rPr lang="fr-FR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				</a:t>
            </a: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que je vienne, que tu viennes, qu’elle vienne, qu’ils viennent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NOUS – VOUS  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Radical: indicatif présent forme </a:t>
            </a:r>
            <a:r>
              <a:rPr lang="fr-FR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1è p. pl. 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 </a:t>
            </a:r>
            <a:r>
              <a:rPr lang="fr-FR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ons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				</a:t>
            </a: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venir &gt; nous venons &gt; </a:t>
            </a:r>
            <a:r>
              <a:rPr lang="fr-FR" sz="2100" i="1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ven</a:t>
            </a: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	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	 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Terminaisons: -ions, - </a:t>
            </a:r>
            <a:r>
              <a:rPr lang="fr-FR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iez</a:t>
            </a:r>
            <a:r>
              <a:rPr lang="fr-FR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					</a:t>
            </a:r>
            <a:r>
              <a:rPr lang="fr-FR" sz="21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que nous venions, que vous veniez</a:t>
            </a:r>
          </a:p>
          <a:p>
            <a:pPr marL="0" indent="0">
              <a:lnSpc>
                <a:spcPct val="120000"/>
              </a:lnSpc>
              <a:buNone/>
            </a:pPr>
            <a:endParaRPr lang="fr-FR" sz="2100" i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Souvent, les racines à l’indicatif présent de la 1</a:t>
            </a:r>
            <a:r>
              <a:rPr lang="fr-FR" sz="2200" baseline="30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ère</a:t>
            </a: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et de la 3</a:t>
            </a:r>
            <a:r>
              <a:rPr lang="fr-FR" sz="2200" baseline="30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ème</a:t>
            </a: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personne du pluriel sons les mêmes, mais parfois, elles diffèrent. Il faut donc apprendre cette règle-ci. La règle dans Grammaire Progressive est incomplète. </a:t>
            </a:r>
          </a:p>
        </p:txBody>
      </p:sp>
    </p:spTree>
    <p:extLst>
      <p:ext uri="{BB962C8B-B14F-4D97-AF65-F5344CB8AC3E}">
        <p14:creationId xmlns:p14="http://schemas.microsoft.com/office/powerpoint/2010/main" val="148809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0"/>
            <a:ext cx="10515600" cy="1325563"/>
          </a:xfrm>
        </p:spPr>
        <p:txBody>
          <a:bodyPr/>
          <a:lstStyle/>
          <a:p>
            <a:r>
              <a:rPr lang="fr-FR" b="1" dirty="0"/>
              <a:t>Subjonctif présent : formation - </a:t>
            </a:r>
            <a:r>
              <a:rPr lang="fr-FR" b="1" dirty="0">
                <a:solidFill>
                  <a:srgbClr val="FF0000"/>
                </a:solidFill>
              </a:rPr>
              <a:t>exceptions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65" y="1164773"/>
            <a:ext cx="10354235" cy="494019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être  sois, soyons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avoir  aie, ayons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aller  aille, </a:t>
            </a:r>
            <a:r>
              <a:rPr lang="fr-FR" sz="220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al</a:t>
            </a: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lions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faire  fasse, fassions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pouvoir  puisse, puissions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savoir  sache, sachions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vouloir  veuille, v</a:t>
            </a:r>
            <a:r>
              <a:rPr lang="fr-FR" sz="220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oul</a:t>
            </a: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ions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falloir  faille 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pleuvoir  pleuve</a:t>
            </a:r>
          </a:p>
        </p:txBody>
      </p:sp>
    </p:spTree>
    <p:extLst>
      <p:ext uri="{BB962C8B-B14F-4D97-AF65-F5344CB8AC3E}">
        <p14:creationId xmlns:p14="http://schemas.microsoft.com/office/powerpoint/2010/main" val="297400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93" y="-224191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usage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A1755F-9734-A9DF-0C1E-40C6A047B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5661" y="1186004"/>
            <a:ext cx="4573453" cy="1904118"/>
          </a:xfrm>
        </p:spPr>
        <p:txBody>
          <a:bodyPr>
            <a:normAutofit/>
          </a:bodyPr>
          <a:lstStyle/>
          <a:p>
            <a:pPr lvl="1"/>
            <a:endParaRPr lang="en-BE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Sinsemilia</a:t>
            </a:r>
            <a:r>
              <a:rPr lang="fr-FR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– Tout le bonheur du monde</a:t>
            </a:r>
            <a:endParaRPr lang="fr-FR" sz="2000" dirty="0"/>
          </a:p>
        </p:txBody>
      </p:sp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CB49B447-D5F7-3CB3-E557-E28F0E5757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2872" y="1606969"/>
            <a:ext cx="6208407" cy="46563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FB13C7-2844-5C95-9523-92C33D7C6FDA}"/>
              </a:ext>
            </a:extLst>
          </p:cNvPr>
          <p:cNvSpPr txBox="1"/>
          <p:nvPr/>
        </p:nvSpPr>
        <p:spPr>
          <a:xfrm>
            <a:off x="6845661" y="2414769"/>
            <a:ext cx="498346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vous souhaite tout le bonheur du monde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 que quelqu'un vous tende la main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votre chemin évite les bombes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Qu'il mène vers de calmes jardins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vous souhaite tout le bonheur du monde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Pour aujourd'hui, comme pour demain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 votre soleil éclaircisse l'ombre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Qu'il brille d'amour au quotidien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7010C0-EF50-2595-1D9B-17AE33DD0D73}"/>
              </a:ext>
            </a:extLst>
          </p:cNvPr>
          <p:cNvSpPr txBox="1"/>
          <p:nvPr/>
        </p:nvSpPr>
        <p:spPr>
          <a:xfrm>
            <a:off x="6698813" y="678172"/>
            <a:ext cx="51303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Quels sont les verbes conjugués au subjonctif?</a:t>
            </a:r>
          </a:p>
          <a:p>
            <a:endParaRPr lang="fr-FR" sz="2000" b="1" dirty="0"/>
          </a:p>
          <a:p>
            <a:r>
              <a:rPr lang="fr-FR" sz="2000" b="1" dirty="0">
                <a:solidFill>
                  <a:srgbClr val="0070C0"/>
                </a:solidFill>
              </a:rPr>
              <a:t>Quel est le verbe qui demande un subjonctif? </a:t>
            </a:r>
          </a:p>
        </p:txBody>
      </p:sp>
    </p:spTree>
    <p:extLst>
      <p:ext uri="{BB962C8B-B14F-4D97-AF65-F5344CB8AC3E}">
        <p14:creationId xmlns:p14="http://schemas.microsoft.com/office/powerpoint/2010/main" val="361702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93" y="-224191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usage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A1755F-9734-A9DF-0C1E-40C6A047B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5661" y="1186004"/>
            <a:ext cx="4573453" cy="1904118"/>
          </a:xfrm>
        </p:spPr>
        <p:txBody>
          <a:bodyPr>
            <a:normAutofit/>
          </a:bodyPr>
          <a:lstStyle/>
          <a:p>
            <a:pPr lvl="1"/>
            <a:endParaRPr lang="en-BE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000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Sinsemilia</a:t>
            </a:r>
            <a:r>
              <a:rPr lang="fr-FR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– Tout le bonheur du monde</a:t>
            </a:r>
            <a:endParaRPr lang="fr-FR" sz="2000" dirty="0"/>
          </a:p>
        </p:txBody>
      </p:sp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CB49B447-D5F7-3CB3-E557-E28F0E5757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2872" y="1606969"/>
            <a:ext cx="6208407" cy="4656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7010C0-EF50-2595-1D9B-17AE33DD0D73}"/>
              </a:ext>
            </a:extLst>
          </p:cNvPr>
          <p:cNvSpPr txBox="1"/>
          <p:nvPr/>
        </p:nvSpPr>
        <p:spPr>
          <a:xfrm>
            <a:off x="6698813" y="678172"/>
            <a:ext cx="51303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Quels sont les verbes conjugués au subjonctif?</a:t>
            </a:r>
          </a:p>
          <a:p>
            <a:endParaRPr lang="fr-FR" sz="2000" b="1" dirty="0"/>
          </a:p>
          <a:p>
            <a:r>
              <a:rPr lang="fr-FR" sz="2000" b="1" dirty="0">
                <a:solidFill>
                  <a:srgbClr val="0070C0"/>
                </a:solidFill>
              </a:rPr>
              <a:t>Quel est le verbe qui demande un subjonctif?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644447-C616-118B-D6C8-261DB9D2FFE4}"/>
              </a:ext>
            </a:extLst>
          </p:cNvPr>
          <p:cNvSpPr txBox="1"/>
          <p:nvPr/>
        </p:nvSpPr>
        <p:spPr>
          <a:xfrm>
            <a:off x="6845661" y="2262369"/>
            <a:ext cx="498346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vous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souhaite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tout le bonheur du monde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quelqu'un vous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tende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 main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votre chemin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évite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les bombes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'il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mène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vers de calmes jardins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vous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souhaite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tout le bonheur du monde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Pour aujourd'hui, comme pour demain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votre soleil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éclaircisse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l'ombre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'il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brille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d'amour au quotidien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86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93" y="-224191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usage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644447-C616-118B-D6C8-261DB9D2FFE4}"/>
              </a:ext>
            </a:extLst>
          </p:cNvPr>
          <p:cNvSpPr txBox="1"/>
          <p:nvPr/>
        </p:nvSpPr>
        <p:spPr>
          <a:xfrm>
            <a:off x="1228632" y="2138063"/>
            <a:ext cx="498346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vous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souhaite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tout le bonheur du monde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Et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quelqu'un vous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tende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 main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votre chemin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évite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les bombes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'il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mène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vers de calmes jardins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vous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souhaite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tout le bonheur du monde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Pour aujourd'hui, comme pour demain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votre soleil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éclaircisse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l'ombre</a:t>
            </a:r>
            <a:b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'il </a:t>
            </a:r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brille</a:t>
            </a:r>
            <a:r>
              <a:rPr lang="fr-FR" sz="2000" b="0" i="0" dirty="0">
                <a:solidFill>
                  <a:srgbClr val="505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d'amour au quotidien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6F343A-5143-B481-5A63-FC84AA285CEB}"/>
              </a:ext>
            </a:extLst>
          </p:cNvPr>
          <p:cNvSpPr txBox="1"/>
          <p:nvPr/>
        </p:nvSpPr>
        <p:spPr>
          <a:xfrm>
            <a:off x="957452" y="1101372"/>
            <a:ext cx="6728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Qu’est-ce que le verbe « souhaiter que » exprime 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DCDE2E-72D9-F749-E1FF-C16BC777E0AE}"/>
              </a:ext>
            </a:extLst>
          </p:cNvPr>
          <p:cNvSpPr txBox="1"/>
          <p:nvPr/>
        </p:nvSpPr>
        <p:spPr>
          <a:xfrm>
            <a:off x="7700504" y="1147538"/>
            <a:ext cx="3898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0070C0"/>
                </a:solidFill>
                <a:sym typeface="Wingdings" pitchFamily="2" charset="2"/>
              </a:rPr>
              <a:t> u</a:t>
            </a:r>
            <a:r>
              <a:rPr lang="fr-FR" sz="2000" dirty="0">
                <a:solidFill>
                  <a:srgbClr val="0070C0"/>
                </a:solidFill>
              </a:rPr>
              <a:t>n souhait, un désir, une volonté</a:t>
            </a:r>
          </a:p>
        </p:txBody>
      </p:sp>
    </p:spTree>
    <p:extLst>
      <p:ext uri="{BB962C8B-B14F-4D97-AF65-F5344CB8AC3E}">
        <p14:creationId xmlns:p14="http://schemas.microsoft.com/office/powerpoint/2010/main" val="10641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93" y="175859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usage </a:t>
            </a:r>
            <a:br>
              <a:rPr lang="fr-FR" b="1" dirty="0">
                <a:solidFill>
                  <a:srgbClr val="FF0000"/>
                </a:solidFill>
              </a:rPr>
            </a:br>
            <a:r>
              <a:rPr lang="fr-FR" sz="27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Grammaire Progressive p.52-61 + document DIGITAP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A1755F-9734-A9DF-0C1E-40C6A047B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712" y="1682045"/>
            <a:ext cx="10834511" cy="4675541"/>
          </a:xfrm>
        </p:spPr>
        <p:txBody>
          <a:bodyPr/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verbe qui exprime … + une relative au subjonctif</a:t>
            </a:r>
          </a:p>
          <a:p>
            <a:pPr lvl="1"/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sentiment/une appréciation/ une attitude particulière de l’esprit</a:t>
            </a:r>
          </a:p>
          <a:p>
            <a:pPr lvl="1"/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volonté/un désir/une obligation/une nécessité/un ordre/un refus/une acceptation/une demande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doute/une incertitude/ une (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)possibilité</a:t>
            </a:r>
          </a:p>
          <a:p>
            <a:pPr lvl="1"/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</a:t>
            </a:r>
            <a:r>
              <a:rPr lang="fr-F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conjonction qui exprime … + une subordonnée au subjonctif </a:t>
            </a:r>
            <a:endParaRPr lang="en-BE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emps</a:t>
            </a:r>
          </a:p>
          <a:p>
            <a:pPr lvl="1"/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b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</a:t>
            </a:r>
          </a:p>
          <a:p>
            <a:pPr lvl="1"/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ondition/restriction</a:t>
            </a:r>
          </a:p>
          <a:p>
            <a:pPr lvl="1"/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L’o</a:t>
            </a: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pposition/la concession</a:t>
            </a:r>
            <a:endParaRPr lang="en-B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BE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619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93" y="175859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usage </a:t>
            </a:r>
            <a:br>
              <a:rPr lang="fr-FR" b="1" dirty="0">
                <a:solidFill>
                  <a:srgbClr val="FF0000"/>
                </a:solidFill>
              </a:rPr>
            </a:br>
            <a:r>
              <a:rPr lang="fr-FR" sz="27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Grammaire Progressive p.52-61 + document DIGITAP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A list of words on a white background&#10;&#10;Description automatically generated">
            <a:extLst>
              <a:ext uri="{FF2B5EF4-FFF2-40B4-BE49-F238E27FC236}">
                <a16:creationId xmlns:a16="http://schemas.microsoft.com/office/drawing/2014/main" id="{47B17C3D-AEA5-C005-3B95-6EF003D1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55" y="1372974"/>
            <a:ext cx="5170312" cy="5309167"/>
          </a:xfrm>
          <a:prstGeom prst="rect">
            <a:avLst/>
          </a:prstGeom>
        </p:spPr>
      </p:pic>
      <p:pic>
        <p:nvPicPr>
          <p:cNvPr id="9" name="Picture 8" descr="A screenshot of a screen&#10;&#10;Description automatically generated">
            <a:extLst>
              <a:ext uri="{FF2B5EF4-FFF2-40B4-BE49-F238E27FC236}">
                <a16:creationId xmlns:a16="http://schemas.microsoft.com/office/drawing/2014/main" id="{971E9FC3-FBB9-5A21-2181-2D4671A27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350" y="1685707"/>
            <a:ext cx="4957295" cy="481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4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0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présent : </a:t>
            </a:r>
            <a:r>
              <a:rPr lang="fr-FR" b="1" dirty="0">
                <a:solidFill>
                  <a:srgbClr val="FF0000"/>
                </a:solidFill>
              </a:rPr>
              <a:t>usage </a:t>
            </a:r>
            <a:r>
              <a:rPr lang="fr-FR" sz="27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Grammaire Progressive p.52-61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164772"/>
            <a:ext cx="11386457" cy="544285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Une nécessité: </a:t>
            </a:r>
            <a:r>
              <a:rPr lang="fr-FR" sz="22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Il est nécessaire que 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nous </a:t>
            </a:r>
            <a:r>
              <a:rPr lang="fr-FR" sz="22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étudiions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la théorie.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Une volonté: </a:t>
            </a:r>
            <a:r>
              <a:rPr lang="fr-FR" sz="22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voudrais que 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tu </a:t>
            </a:r>
            <a:r>
              <a:rPr lang="fr-FR" sz="22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fasses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ces exercices.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Un sentiment, une appréciation : </a:t>
            </a:r>
            <a:r>
              <a:rPr lang="fr-FR" sz="22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suis heureuse que 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tu </a:t>
            </a:r>
            <a:r>
              <a:rPr lang="fr-FR" sz="22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sois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là.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Une incertitude, un doute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: </a:t>
            </a:r>
            <a:r>
              <a:rPr lang="fr-FR" sz="22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doute que 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ce </a:t>
            </a:r>
            <a:r>
              <a:rPr lang="fr-FR" sz="22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soit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vrai.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Une possibilité: </a:t>
            </a:r>
            <a:r>
              <a:rPr lang="fr-FR" sz="22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Il est possible 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que nous </a:t>
            </a:r>
            <a:r>
              <a:rPr lang="fr-FR" sz="22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allions</a:t>
            </a:r>
            <a:r>
              <a:rPr lang="fr-FR" sz="22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à la fête</a:t>
            </a: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Certaines conjonctions:</a:t>
            </a:r>
          </a:p>
          <a:p>
            <a:pPr lvl="1">
              <a:lnSpc>
                <a:spcPct val="120000"/>
              </a:lnSpc>
              <a:buFontTx/>
              <a:buChar char="-"/>
            </a:pPr>
            <a:r>
              <a:rPr lang="fr-FR" sz="1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Temps : </a:t>
            </a:r>
            <a:r>
              <a:rPr lang="fr-FR" sz="18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En attendant que 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tu </a:t>
            </a:r>
            <a:r>
              <a:rPr lang="fr-FR" sz="18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sois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là, j’ai fait à manger.</a:t>
            </a:r>
          </a:p>
          <a:p>
            <a:pPr lvl="1">
              <a:lnSpc>
                <a:spcPct val="120000"/>
              </a:lnSpc>
              <a:buFontTx/>
              <a:buChar char="-"/>
            </a:pPr>
            <a:r>
              <a:rPr lang="fr-FR" sz="1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But: </a:t>
            </a:r>
            <a:r>
              <a:rPr lang="fr-FR" sz="18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Afi</a:t>
            </a:r>
            <a:r>
              <a:rPr lang="fr-FR" sz="18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n que 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les élèves </a:t>
            </a:r>
            <a:r>
              <a:rPr lang="fr-FR" sz="18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puissent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comprendre la théorie, j’ai créé des exercices supplémentaires.</a:t>
            </a:r>
          </a:p>
          <a:p>
            <a:pPr lvl="1">
              <a:lnSpc>
                <a:spcPct val="120000"/>
              </a:lnSpc>
              <a:buFontTx/>
              <a:buChar char="-"/>
            </a:pPr>
            <a:r>
              <a:rPr lang="fr-FR" sz="1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Restriction/condition: 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serai là, </a:t>
            </a:r>
            <a:r>
              <a:rPr lang="fr-FR" sz="18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à condition que 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mes amis </a:t>
            </a:r>
            <a:r>
              <a:rPr lang="fr-FR" sz="18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puissent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m’accompagner.</a:t>
            </a:r>
          </a:p>
          <a:p>
            <a:pPr lvl="1">
              <a:lnSpc>
                <a:spcPct val="120000"/>
              </a:lnSpc>
              <a:buFontTx/>
              <a:buChar char="-"/>
            </a:pPr>
            <a:r>
              <a:rPr lang="fr-FR" sz="1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Concession : </a:t>
            </a:r>
            <a:r>
              <a:rPr lang="fr-FR" sz="18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Bien que 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ce </a:t>
            </a:r>
            <a:r>
              <a:rPr lang="fr-FR" sz="18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soit</a:t>
            </a:r>
            <a:r>
              <a:rPr lang="fr-FR" sz="18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une bonne idée, je préfère attendre avant de prendre une décision.</a:t>
            </a:r>
          </a:p>
        </p:txBody>
      </p:sp>
    </p:spTree>
    <p:extLst>
      <p:ext uri="{BB962C8B-B14F-4D97-AF65-F5344CB8AC3E}">
        <p14:creationId xmlns:p14="http://schemas.microsoft.com/office/powerpoint/2010/main" val="93726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0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ou Indicatif?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64772"/>
            <a:ext cx="11127828" cy="544285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S’il ne s’agit pas d’un verbe ou d’une conjonction qui demande toujours le subjonctif, il faut regarder </a:t>
            </a: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la façon dont le locuteur voit la réalisation de l’action subordonnée.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			         Subjonctif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  </a:t>
            </a:r>
            <a:r>
              <a:rPr lang="fr-FR" sz="2000" i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Indicatif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b="1" i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      </a:t>
            </a: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Réalisation incertaine, possible, peu probable 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  </a:t>
            </a:r>
            <a:r>
              <a:rPr lang="fr-FR" sz="2000" i="1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Réalisation certaine, très probable, effective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 </a:t>
            </a: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ne suis pas sûr que 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la réunion </a:t>
            </a:r>
            <a:r>
              <a:rPr lang="fr-FR" sz="20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ait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lieu.    </a:t>
            </a:r>
            <a:r>
              <a:rPr lang="fr-FR" sz="2000" i="1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suis sûr que 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la réunion </a:t>
            </a:r>
            <a:r>
              <a:rPr lang="fr-FR" sz="2000" i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lieu.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 	        Je ne crois pas qu’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il </a:t>
            </a:r>
            <a:r>
              <a:rPr lang="fr-FR" sz="20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vienne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.    </a:t>
            </a:r>
            <a:r>
              <a:rPr lang="fr-FR" sz="2000" i="1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crois qu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’il </a:t>
            </a:r>
            <a:r>
              <a:rPr lang="fr-FR" sz="2000" i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vient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	              Je ne pense pas que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ce </a:t>
            </a:r>
            <a:r>
              <a:rPr lang="fr-FR" sz="20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soit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vrai.    </a:t>
            </a:r>
            <a:r>
              <a:rPr lang="fr-FR" sz="2000" i="1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Je pense que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c’</a:t>
            </a:r>
            <a:r>
              <a:rPr lang="fr-FR" sz="2000" i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est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vrai.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           </a:t>
            </a: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Il </a:t>
            </a:r>
            <a:r>
              <a:rPr lang="fr-FR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me</a:t>
            </a:r>
            <a:r>
              <a:rPr lang="fr-FR" sz="2000" b="1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semble que 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la réunion n’</a:t>
            </a:r>
            <a:r>
              <a:rPr lang="fr-FR" sz="2000" i="1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ait 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pas lieu.    </a:t>
            </a:r>
            <a:r>
              <a:rPr lang="fr-FR" sz="2000" i="1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Il </a:t>
            </a:r>
            <a:r>
              <a:rPr lang="fr-FR" sz="2000" i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me</a:t>
            </a:r>
            <a:r>
              <a:rPr lang="fr-FR" sz="2000" i="1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semble que 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la réunion n’</a:t>
            </a:r>
            <a:r>
              <a:rPr lang="fr-FR" sz="2000" i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a</a:t>
            </a:r>
            <a:r>
              <a:rPr lang="fr-FR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pas lieu.</a:t>
            </a:r>
          </a:p>
          <a:p>
            <a:pPr marL="0" indent="0">
              <a:lnSpc>
                <a:spcPct val="120000"/>
              </a:lnSpc>
              <a:buNone/>
            </a:pPr>
            <a:endParaRPr lang="fr-FR" sz="2000" b="1" i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r-FR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En général, la </a:t>
            </a:r>
            <a:r>
              <a:rPr lang="fr-FR" sz="20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négation</a:t>
            </a:r>
            <a:r>
              <a:rPr lang="fr-FR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ou </a:t>
            </a:r>
            <a:r>
              <a:rPr lang="fr-FR" sz="20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l’interrogation</a:t>
            </a:r>
            <a:r>
              <a:rPr lang="fr-FR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insinuent une possibilité et non une certitude. On choisira donc plus souvent le subjonctif dans ces cas-là!</a:t>
            </a:r>
          </a:p>
        </p:txBody>
      </p:sp>
    </p:spTree>
    <p:extLst>
      <p:ext uri="{BB962C8B-B14F-4D97-AF65-F5344CB8AC3E}">
        <p14:creationId xmlns:p14="http://schemas.microsoft.com/office/powerpoint/2010/main" val="35854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0D2E-1443-CE53-A3F3-B3B8473C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0"/>
            <a:ext cx="11807214" cy="1325563"/>
          </a:xfrm>
        </p:spPr>
        <p:txBody>
          <a:bodyPr>
            <a:normAutofit/>
          </a:bodyPr>
          <a:lstStyle/>
          <a:p>
            <a:r>
              <a:rPr lang="fr-FR" b="1" dirty="0"/>
              <a:t>Subjonctif ou Indicatif?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AB49-F206-933E-2CD4-1F58A836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64772"/>
            <a:ext cx="11127828" cy="544285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36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  <a:hlinkClick r:id="rId3"/>
              </a:rPr>
              <a:t>sembler que </a:t>
            </a:r>
            <a:r>
              <a:rPr lang="fr-FR" sz="36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Wingdings" pitchFamily="2" charset="2"/>
              </a:rPr>
              <a:t> (≠ me semble que)</a:t>
            </a:r>
            <a:endParaRPr lang="fr-FR" sz="3600" b="0" i="1" dirty="0">
              <a:effectLst/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>
              <a:lnSpc>
                <a:spcPct val="120000"/>
              </a:lnSpc>
            </a:pPr>
            <a:r>
              <a:rPr lang="fr-FR" sz="2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emploiera le </a:t>
            </a:r>
            <a:r>
              <a:rPr lang="fr-FR" sz="24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subjonctif</a:t>
            </a:r>
            <a:r>
              <a:rPr lang="fr-FR" sz="2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quand la formule «il semble que» exprimera une incertitude, une éventualité.</a:t>
            </a:r>
            <a:endParaRPr lang="fr-FR" sz="3600" i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  <a:sym typeface="Wingdings" pitchFamily="2" charset="2"/>
            </a:endParaRPr>
          </a:p>
          <a:p>
            <a:pPr>
              <a:lnSpc>
                <a:spcPct val="120000"/>
              </a:lnSpc>
            </a:pPr>
            <a:r>
              <a:rPr lang="fr-FR" sz="2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emploiera </a:t>
            </a:r>
            <a:r>
              <a:rPr lang="fr-FR" sz="24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l'indicatif</a:t>
            </a:r>
            <a:r>
              <a:rPr lang="fr-FR" sz="2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pour souligner «une réalité que l'on constate selon toute apparence», une affirmation ou une certitude.</a:t>
            </a:r>
            <a:endParaRPr lang="fr-FR" sz="3600" i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7326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E230-300E-EFCB-3E44-2D94824B1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266081"/>
            <a:ext cx="11089374" cy="887805"/>
          </a:xfrm>
        </p:spPr>
        <p:txBody>
          <a:bodyPr>
            <a:noAutofit/>
          </a:bodyPr>
          <a:lstStyle/>
          <a:p>
            <a:pPr algn="l"/>
            <a:r>
              <a:rPr lang="fr-FR" sz="4400" b="1" dirty="0"/>
              <a:t>Application en cours de FLE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03FEA7-3914-43AE-BCC2-393A8421ECBB}"/>
              </a:ext>
            </a:extLst>
          </p:cNvPr>
          <p:cNvSpPr txBox="1"/>
          <p:nvPr/>
        </p:nvSpPr>
        <p:spPr>
          <a:xfrm>
            <a:off x="578223" y="1761566"/>
            <a:ext cx="10812266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/>
              <a:t>J’aimerais que </a:t>
            </a:r>
            <a:r>
              <a:rPr lang="fr-FR" sz="2800" dirty="0"/>
              <a:t>vous </a:t>
            </a:r>
            <a:r>
              <a:rPr lang="fr-FR" sz="2800" dirty="0">
                <a:solidFill>
                  <a:srgbClr val="C00000"/>
                </a:solidFill>
              </a:rPr>
              <a:t>fassiez</a:t>
            </a:r>
            <a:r>
              <a:rPr lang="fr-FR" sz="2800" dirty="0"/>
              <a:t> ces exercices pour le prochain cours.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/>
              <a:t>Je voudrais que </a:t>
            </a:r>
            <a:r>
              <a:rPr lang="fr-FR" sz="2800" dirty="0"/>
              <a:t>nous </a:t>
            </a:r>
            <a:r>
              <a:rPr lang="fr-FR" sz="2800" dirty="0">
                <a:solidFill>
                  <a:srgbClr val="C00000"/>
                </a:solidFill>
              </a:rPr>
              <a:t>terminions</a:t>
            </a:r>
            <a:r>
              <a:rPr lang="fr-FR" sz="2800" dirty="0"/>
              <a:t> le cours ensemble.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/>
              <a:t>J’aurais préféré que </a:t>
            </a:r>
            <a:r>
              <a:rPr lang="fr-FR" sz="2800" dirty="0"/>
              <a:t>tu me le </a:t>
            </a:r>
            <a:r>
              <a:rPr lang="fr-FR" sz="2800" dirty="0">
                <a:solidFill>
                  <a:srgbClr val="C00000"/>
                </a:solidFill>
              </a:rPr>
              <a:t>dises</a:t>
            </a:r>
            <a:r>
              <a:rPr lang="fr-FR" sz="2800" dirty="0"/>
              <a:t> avant le début du cours.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Je répète une dernière fois </a:t>
            </a:r>
            <a:r>
              <a:rPr lang="fr-FR" sz="2800" b="1" dirty="0"/>
              <a:t>afin que </a:t>
            </a:r>
            <a:r>
              <a:rPr lang="fr-FR" sz="2800" dirty="0"/>
              <a:t>vous </a:t>
            </a:r>
            <a:r>
              <a:rPr lang="fr-FR" sz="2800" dirty="0">
                <a:solidFill>
                  <a:srgbClr val="C00000"/>
                </a:solidFill>
              </a:rPr>
              <a:t>compreniez</a:t>
            </a:r>
            <a:r>
              <a:rPr lang="fr-FR" sz="2800" dirty="0"/>
              <a:t> bien la théorie.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J’attends </a:t>
            </a:r>
            <a:r>
              <a:rPr lang="fr-FR" sz="2800" b="1" dirty="0"/>
              <a:t>jusqu’à ce que </a:t>
            </a:r>
            <a:r>
              <a:rPr lang="fr-FR" sz="2800" dirty="0"/>
              <a:t>tout le monde </a:t>
            </a:r>
            <a:r>
              <a:rPr lang="fr-FR" sz="2800" dirty="0">
                <a:solidFill>
                  <a:srgbClr val="C00000"/>
                </a:solidFill>
              </a:rPr>
              <a:t>soit arrivé</a:t>
            </a:r>
            <a:r>
              <a:rPr lang="fr-FR" sz="28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1" dirty="0"/>
              <a:t>Il est important que </a:t>
            </a:r>
            <a:r>
              <a:rPr lang="fr-FR" sz="2800" dirty="0"/>
              <a:t>vous </a:t>
            </a:r>
            <a:r>
              <a:rPr lang="fr-FR" sz="2800" dirty="0">
                <a:solidFill>
                  <a:srgbClr val="C00000"/>
                </a:solidFill>
              </a:rPr>
              <a:t>étudiiez</a:t>
            </a:r>
            <a:r>
              <a:rPr lang="fr-FR" sz="2800" dirty="0"/>
              <a:t> bien.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On peut faire un jeu, </a:t>
            </a:r>
            <a:r>
              <a:rPr lang="fr-FR" sz="2800" b="1" dirty="0"/>
              <a:t>à condition que</a:t>
            </a:r>
            <a:r>
              <a:rPr lang="fr-FR" sz="2800" dirty="0"/>
              <a:t> vous </a:t>
            </a:r>
            <a:r>
              <a:rPr lang="fr-FR" sz="2800" dirty="0">
                <a:solidFill>
                  <a:srgbClr val="C00000"/>
                </a:solidFill>
              </a:rPr>
              <a:t>travailliez</a:t>
            </a:r>
            <a:r>
              <a:rPr lang="fr-FR" sz="2800" dirty="0"/>
              <a:t> bien maintenant.</a:t>
            </a:r>
            <a:endParaRPr lang="fr-FR" dirty="0"/>
          </a:p>
        </p:txBody>
      </p:sp>
      <p:pic>
        <p:nvPicPr>
          <p:cNvPr id="5" name="Picture 4" descr="A person and children sitting at a table with a computer&#10;&#10;Description automatically generated">
            <a:extLst>
              <a:ext uri="{FF2B5EF4-FFF2-40B4-BE49-F238E27FC236}">
                <a16:creationId xmlns:a16="http://schemas.microsoft.com/office/drawing/2014/main" id="{999D509B-CF48-627F-6A39-82DDC369A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413" y="-10128"/>
            <a:ext cx="3176587" cy="199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4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E230-300E-EFCB-3E44-2D94824B1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115" y="788595"/>
            <a:ext cx="11089374" cy="887805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fr-FR" sz="4400" b="1" dirty="0"/>
              <a:t>Le débat : « Qu’en penses–tu? »</a:t>
            </a:r>
            <a:br>
              <a:rPr lang="fr-FR" sz="4400" b="1" dirty="0"/>
            </a:br>
            <a:r>
              <a:rPr lang="fr-FR" sz="2000" b="1" dirty="0"/>
              <a:t>Réponds en écrivant quelques phrases et utilise le mode de l’indicatif et du subjonctif correctement.</a:t>
            </a:r>
            <a:endParaRPr lang="fr-FR" sz="4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03FEA7-3914-43AE-BCC2-393A8421ECBB}"/>
              </a:ext>
            </a:extLst>
          </p:cNvPr>
          <p:cNvSpPr txBox="1"/>
          <p:nvPr/>
        </p:nvSpPr>
        <p:spPr>
          <a:xfrm>
            <a:off x="578223" y="1761566"/>
            <a:ext cx="10812266" cy="4758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Tous les manuels scolaires sont mauvais.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Il ne faut pas interdire les GSM à l’école secondaire.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Un professeur doit toujours être sévère.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La grammaire n’est pas un sujet intéressant.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Les uniformes en secondaire sont une bonne idée.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/>
              <a:t>Le port du voile doit être autorisé dans toutes les écoles secondaires.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37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E230-300E-EFCB-3E44-2D94824B1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583" y="88900"/>
            <a:ext cx="9144000" cy="949505"/>
          </a:xfrm>
        </p:spPr>
        <p:txBody>
          <a:bodyPr/>
          <a:lstStyle/>
          <a:p>
            <a:pPr algn="l"/>
            <a:r>
              <a:rPr lang="fr-FR" b="1" dirty="0"/>
              <a:t>Sources à consulter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65748-F659-799E-C9AB-7451D13A8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1" y="1038405"/>
            <a:ext cx="11092886" cy="5730695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fr-FR" i="1" dirty="0">
                <a:solidFill>
                  <a:srgbClr val="FF0000"/>
                </a:solidFill>
              </a:rPr>
              <a:t>Grammaire progressive </a:t>
            </a:r>
            <a:r>
              <a:rPr lang="fr-FR" dirty="0">
                <a:solidFill>
                  <a:srgbClr val="FF0000"/>
                </a:solidFill>
              </a:rPr>
              <a:t>(avancé): p.52-61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fr-FR" dirty="0" err="1"/>
              <a:t>Digitap</a:t>
            </a:r>
            <a:r>
              <a:rPr lang="fr-FR" dirty="0"/>
              <a:t>: </a:t>
            </a:r>
          </a:p>
          <a:p>
            <a:pPr marL="800100" lvl="1" indent="-342900" algn="l">
              <a:lnSpc>
                <a:spcPct val="150000"/>
              </a:lnSpc>
              <a:buFontTx/>
              <a:buChar char="-"/>
            </a:pPr>
            <a:r>
              <a:rPr lang="fr-FR" dirty="0"/>
              <a:t>Schéma utile: extrait du livre Nouveau Quartier Français 4 (</a:t>
            </a:r>
            <a:r>
              <a:rPr lang="fr-FR" dirty="0" err="1"/>
              <a:t>Pelckmans</a:t>
            </a:r>
            <a:r>
              <a:rPr lang="fr-FR" dirty="0"/>
              <a:t>)</a:t>
            </a:r>
          </a:p>
          <a:p>
            <a:pPr marL="800100" lvl="1" indent="-342900" algn="l">
              <a:lnSpc>
                <a:spcPct val="150000"/>
              </a:lnSpc>
              <a:buFontTx/>
              <a:buChar char="-"/>
            </a:pPr>
            <a:r>
              <a:rPr lang="fr-FR" dirty="0"/>
              <a:t>Liste de verbes +</a:t>
            </a:r>
            <a:r>
              <a:rPr lang="fr-FR" dirty="0" err="1"/>
              <a:t>ind</a:t>
            </a:r>
            <a:r>
              <a:rPr lang="fr-FR" dirty="0"/>
              <a:t>./subj.</a:t>
            </a:r>
          </a:p>
          <a:p>
            <a:pPr marL="342900" indent="-342900" algn="l">
              <a:lnSpc>
                <a:spcPct val="150000"/>
              </a:lnSpc>
              <a:buFontTx/>
              <a:buChar char="-"/>
            </a:pPr>
            <a:r>
              <a:rPr lang="fr-FR" dirty="0"/>
              <a:t>Exercice supplémentaire </a:t>
            </a:r>
            <a:r>
              <a:rPr lang="fr-FR" i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bookwidget</a:t>
            </a:r>
            <a:endParaRPr lang="fr-FR" i="1" dirty="0">
              <a:solidFill>
                <a:srgbClr val="FF0000"/>
              </a:solidFill>
            </a:endParaRPr>
          </a:p>
          <a:p>
            <a:pPr marL="1257300" lvl="2" indent="-342900" algn="l">
              <a:lnSpc>
                <a:spcPct val="150000"/>
              </a:lnSpc>
              <a:buFontTx/>
              <a:buChar char="-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337651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1429</Words>
  <Application>Microsoft Macintosh PowerPoint</Application>
  <PresentationFormat>Widescreen</PresentationFormat>
  <Paragraphs>156</Paragraphs>
  <Slides>17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Le subjonctif</vt:lpstr>
      <vt:lpstr>Le subjonctif est un mode de conjugaison</vt:lpstr>
      <vt:lpstr>Le subjonctif : 4 temps possibles </vt:lpstr>
      <vt:lpstr>Subjonctif présent : formation</vt:lpstr>
      <vt:lpstr>Subjonctif présent : formation</vt:lpstr>
      <vt:lpstr>Subjonctif présent : formation - exceptions</vt:lpstr>
      <vt:lpstr>Subjonctif présent : usage</vt:lpstr>
      <vt:lpstr>Subjonctif présent : usage</vt:lpstr>
      <vt:lpstr>Subjonctif présent : usage</vt:lpstr>
      <vt:lpstr>Subjonctif présent : usage  Grammaire Progressive p.52-61 + document DIGITAP</vt:lpstr>
      <vt:lpstr>Subjonctif présent : usage  Grammaire Progressive p.52-61 + document DIGITAP</vt:lpstr>
      <vt:lpstr>Subjonctif présent : usage Grammaire Progressive p.52-61</vt:lpstr>
      <vt:lpstr>Subjonctif ou Indicatif? </vt:lpstr>
      <vt:lpstr>Subjonctif ou Indicatif? </vt:lpstr>
      <vt:lpstr>Application en cours de FLE</vt:lpstr>
      <vt:lpstr>Le débat : « Qu’en penses–tu? » Réponds en écrivant quelques phrases et utilise le mode de l’indicatif et du subjonctif correctement.</vt:lpstr>
      <vt:lpstr>Sources à consulter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prépositions</dc:title>
  <dc:creator>Melanie De Mey</dc:creator>
  <cp:lastModifiedBy>Melanie De Mey</cp:lastModifiedBy>
  <cp:revision>57</cp:revision>
  <dcterms:created xsi:type="dcterms:W3CDTF">2025-09-10T14:43:16Z</dcterms:created>
  <dcterms:modified xsi:type="dcterms:W3CDTF">2025-10-01T06:41:29Z</dcterms:modified>
</cp:coreProperties>
</file>