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70" r:id="rId2"/>
    <p:sldId id="271" r:id="rId3"/>
    <p:sldId id="283" r:id="rId4"/>
    <p:sldId id="287" r:id="rId5"/>
    <p:sldId id="284" r:id="rId6"/>
    <p:sldId id="288" r:id="rId7"/>
    <p:sldId id="289" r:id="rId8"/>
    <p:sldId id="282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60" r:id="rId18"/>
    <p:sldId id="280" r:id="rId19"/>
    <p:sldId id="281" r:id="rId20"/>
    <p:sldId id="256" r:id="rId21"/>
    <p:sldId id="258" r:id="rId22"/>
    <p:sldId id="257" r:id="rId23"/>
    <p:sldId id="259" r:id="rId24"/>
    <p:sldId id="261" r:id="rId25"/>
    <p:sldId id="262" r:id="rId26"/>
    <p:sldId id="268" r:id="rId27"/>
    <p:sldId id="263" r:id="rId28"/>
    <p:sldId id="264" r:id="rId29"/>
    <p:sldId id="265" r:id="rId30"/>
    <p:sldId id="266" r:id="rId31"/>
    <p:sldId id="267" r:id="rId32"/>
    <p:sldId id="269" r:id="rId33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4B588-8511-1A49-BB6E-6155E155387E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1A5BB-01CD-1448-806E-FB0851B480A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65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Quelques questions: </a:t>
            </a:r>
          </a:p>
          <a:p>
            <a:r>
              <a:rPr lang="fr-FR" dirty="0"/>
              <a:t>Est-ce que je suis en retard / je suis assis / je danse … </a:t>
            </a:r>
          </a:p>
          <a:p>
            <a:r>
              <a:rPr lang="fr-FR" dirty="0"/>
              <a:t>Je NE suis PAS en retard </a:t>
            </a:r>
            <a:r>
              <a:rPr lang="fr-FR" dirty="0">
                <a:sym typeface="Wingdings" pitchFamily="2" charset="2"/>
              </a:rPr>
              <a:t> verbe = sandwich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1A5BB-01CD-1448-806E-FB0851B480A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66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889C0-BE16-EA48-ABDA-098892214BA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12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889C0-BE16-EA48-ABDA-098892214BA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16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AF7C-A4DF-0622-BCF3-73E6C4472C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0F99D-AD0D-7795-5F1E-BC14CC52B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CE1A2-BDF6-2BE9-9782-B7FFE3561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7DAB9-C728-9333-EE65-A71B4A9AB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EF115-DB24-AB37-22B1-0C1115A8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67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218BF-4A71-A7A2-A005-19F9F16B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A25D9-30C6-368D-0250-F22D89F4D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490E6-C30A-9405-F362-FDEC0F8F1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323B7-19CC-57BB-A4B4-89F66FCF0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F5D92-3150-E9E9-20E4-AEA0803CA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028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0621-14B1-6A16-8DA7-A48FE304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F29D3-9DC7-5B2A-1F8D-48457A5C0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66F39-D93E-3390-5A8A-1D37C4FFB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D1A68-68CB-450D-EBBF-552C31BFF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A9F14-57FD-14B5-BDDB-5CA095DAE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46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C94D5-A29F-8282-3A4D-1458A8AA8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33AE8-6E3C-82AB-CD9C-652C57BE8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C8B34-3824-2045-8444-8BA9428C4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B3BDA-EDBD-5C85-57D0-06DBBEA5D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F51E9-7F43-C5F6-7429-E9BB43353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E2276-6035-2F22-2A91-F307DF8A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651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D7215-7A41-79A1-2CB2-EC0EAE6A3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BF35A-6CB0-81CB-E3A5-23623E5F2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B3D9C4-1F33-AF60-40A2-C010E2756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017C9-EA51-92D5-D322-BF9ED062D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9EA590-D7CD-C976-D6B6-68B43C9F3E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64720F-2519-E831-12E7-DD6CFAC81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370E13-5E91-8E95-7C15-36EBB3A46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8E7598-A91C-8E78-9FCD-FA4770BB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27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F752-02B3-E086-FB94-B17797DBB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412F1B-C0EE-10EA-B246-3E5B529A3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08928-A8C0-B59B-3DA3-8C3171B6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586FB-7C1E-811A-C1ED-E6DE45A83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81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AB46C3-4F8D-78BE-8D7C-E6A59E3E4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4416B5-AE1B-D062-9FB2-96C2CF739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E631E-F8F2-B8D6-E628-F3338C3A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310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A218E-59A8-F757-3D78-DEB21D7F2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5DE37-1D84-DFF6-8157-FEBEB17A1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7C0E8-B61E-BA2C-359F-5B12485CC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BD509-6793-590C-05C7-24A101AD4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D338A-04A3-A4FF-A90C-6CA17A594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B0BC8-8EC9-3E20-C326-2CFE0EF99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497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F9A3A-3CAB-4A40-28E2-66C28E01B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9B1C0F-E056-154B-B661-ACAC6EDB4E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CC792-55CA-CBDE-0C90-CD2AFB372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0DF64-8732-3603-AD29-D47FB53D4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E143F-AF94-8680-1B96-533179CD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273018-1BD6-1146-A86B-281DA1BE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68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128E0-4AE4-6B27-8929-AF6ADA49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D28BE-9A9F-2D90-243B-88B4D9925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01A39-3AC6-ED7D-6CE0-F42EB92B3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7D97E-E9A8-AF0D-CD17-F2F00AD1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17C70-9AF1-F4D5-6DAB-EDA0E5CBC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413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14B4FA-B6F8-D307-EB56-80BE24F44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FDDF8E-3D62-6961-EB61-1B5727DE3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E4C52-9D8D-9CD2-4C47-B41D76055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C8DD8-30A4-5A8F-FFEF-2D0ADD7EC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83BBE-3F90-96FD-5B89-B9F4CF374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1407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DAB271-BAAC-44F4-DDA8-CA554E86D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CD4E6-F9E9-8F8F-9F65-FF5231D31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6451B-CE1E-AF4F-6C6E-4AC67AC12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DFA07-2407-9540-94CE-2D2297E3556F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7AE27-BFA9-081B-E9CC-7098FEE8B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9C6A2-E53F-1C9C-79EB-34B36093A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D5D16-C4CE-7745-843B-6D444D47BBC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00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3" Type="http://schemas.openxmlformats.org/officeDocument/2006/relationships/image" Target="../media/image6.sv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23" Type="http://schemas.openxmlformats.org/officeDocument/2006/relationships/image" Target="../media/image26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DD1C2-2BCA-9102-BC2A-876976329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La négation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458AB5-5DC7-7D03-BDDF-72CA8F6938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07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verbe est un sandwich! 🥪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6000"/>
            <a:ext cx="10515600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>
                <a:solidFill>
                  <a:schemeClr val="accent1"/>
                </a:solidFill>
              </a:rPr>
              <a:t>Je parle.</a:t>
            </a:r>
            <a:endParaRPr lang="fr-FR" sz="4800" b="1" dirty="0">
              <a:solidFill>
                <a:schemeClr val="accent1"/>
              </a:solidFill>
              <a:sym typeface="Wingdings" pitchFamily="2" charset="2"/>
            </a:endParaRPr>
          </a:p>
          <a:p>
            <a:pPr marL="0" indent="0" algn="ctr">
              <a:buNone/>
            </a:pPr>
            <a:r>
              <a:rPr lang="fr-FR" sz="4800" dirty="0">
                <a:solidFill>
                  <a:srgbClr val="00B050"/>
                </a:solidFill>
                <a:sym typeface="Wingdings" pitchFamily="2" charset="2"/>
              </a:rPr>
              <a:t>Je NE </a:t>
            </a:r>
            <a:r>
              <a:rPr lang="fr-FR" sz="4800" u="sng" dirty="0">
                <a:solidFill>
                  <a:srgbClr val="00B050"/>
                </a:solidFill>
                <a:sym typeface="Wingdings" pitchFamily="2" charset="2"/>
              </a:rPr>
              <a:t>parle</a:t>
            </a:r>
            <a:r>
              <a:rPr lang="fr-FR" sz="4800" dirty="0">
                <a:solidFill>
                  <a:srgbClr val="00B050"/>
                </a:solidFill>
                <a:sym typeface="Wingdings" pitchFamily="2" charset="2"/>
              </a:rPr>
              <a:t> PAS.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8877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L’auxiliaire est un sandwich! 🥪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6000"/>
            <a:ext cx="10515600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1" dirty="0">
                <a:solidFill>
                  <a:schemeClr val="accent1"/>
                </a:solidFill>
              </a:rPr>
              <a:t>J’ai parlé.</a:t>
            </a:r>
            <a:endParaRPr lang="fr-FR" sz="4800" b="1" dirty="0">
              <a:solidFill>
                <a:schemeClr val="accent1"/>
              </a:solidFill>
              <a:sym typeface="Wingdings" pitchFamily="2" charset="2"/>
            </a:endParaRPr>
          </a:p>
          <a:p>
            <a:pPr marL="0" indent="0" algn="ctr">
              <a:buNone/>
            </a:pPr>
            <a:r>
              <a:rPr lang="fr-FR" sz="4800" dirty="0">
                <a:solidFill>
                  <a:srgbClr val="00B050"/>
                </a:solidFill>
                <a:sym typeface="Wingdings" pitchFamily="2" charset="2"/>
              </a:rPr>
              <a:t>Je N’</a:t>
            </a:r>
            <a:r>
              <a:rPr lang="fr-FR" sz="4800" u="sng" dirty="0">
                <a:solidFill>
                  <a:srgbClr val="00B050"/>
                </a:solidFill>
                <a:sym typeface="Wingdings" pitchFamily="2" charset="2"/>
              </a:rPr>
              <a:t>ai</a:t>
            </a:r>
            <a:r>
              <a:rPr lang="fr-FR" sz="4800" dirty="0">
                <a:solidFill>
                  <a:srgbClr val="00B050"/>
                </a:solidFill>
                <a:sym typeface="Wingdings" pitchFamily="2" charset="2"/>
              </a:rPr>
              <a:t> PAS parlé.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8474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3446"/>
          </a:xfrm>
        </p:spPr>
        <p:txBody>
          <a:bodyPr/>
          <a:lstStyle/>
          <a:p>
            <a:r>
              <a:rPr lang="fr-FR" dirty="0"/>
              <a:t>Autres négations…</a:t>
            </a:r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5EDD1CE5-96D5-0B68-10FA-2675EDE47F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4538" y="1224950"/>
            <a:ext cx="7743825" cy="5267603"/>
          </a:xfrm>
        </p:spPr>
      </p:pic>
    </p:spTree>
    <p:extLst>
      <p:ext uri="{BB962C8B-B14F-4D97-AF65-F5344CB8AC3E}">
        <p14:creationId xmlns:p14="http://schemas.microsoft.com/office/powerpoint/2010/main" val="2129748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599"/>
            <a:ext cx="10515600" cy="6019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sym typeface="Wingdings" pitchFamily="2" charset="2"/>
              </a:rPr>
              <a:t>Difficulté 1 : quels mots viennent après l’auxiliaire / en fin de phrase </a:t>
            </a:r>
          </a:p>
          <a:p>
            <a:endParaRPr lang="fr-FR" dirty="0">
              <a:sym typeface="Wingdings" pitchFamily="2" charset="2"/>
            </a:endParaRPr>
          </a:p>
          <a:p>
            <a:r>
              <a:rPr lang="fr-FR" dirty="0">
                <a:sym typeface="Wingdings" pitchFamily="2" charset="2"/>
              </a:rPr>
              <a:t>Ne plus</a:t>
            </a:r>
          </a:p>
          <a:p>
            <a:pPr lvl="1"/>
            <a:r>
              <a:rPr lang="fr-FR" dirty="0">
                <a:sym typeface="Wingdings" pitchFamily="2" charset="2"/>
              </a:rPr>
              <a:t>Je n’ai plus mangé.</a:t>
            </a:r>
          </a:p>
          <a:p>
            <a:r>
              <a:rPr lang="fr-FR" dirty="0">
                <a:sym typeface="Wingdings" pitchFamily="2" charset="2"/>
              </a:rPr>
              <a:t>Ne jamais</a:t>
            </a:r>
          </a:p>
          <a:p>
            <a:pPr lvl="1"/>
            <a:r>
              <a:rPr lang="fr-FR" dirty="0">
                <a:sym typeface="Wingdings" pitchFamily="2" charset="2"/>
              </a:rPr>
              <a:t>Je n’ai jamais écouté.</a:t>
            </a:r>
          </a:p>
          <a:p>
            <a:r>
              <a:rPr lang="fr-FR" dirty="0">
                <a:sym typeface="Wingdings" pitchFamily="2" charset="2"/>
              </a:rPr>
              <a:t>Ne pas encore </a:t>
            </a:r>
          </a:p>
          <a:p>
            <a:pPr lvl="1"/>
            <a:r>
              <a:rPr lang="fr-FR" dirty="0">
                <a:sym typeface="Wingdings" pitchFamily="2" charset="2"/>
              </a:rPr>
              <a:t>Je n’ai pas encore mangé.</a:t>
            </a:r>
          </a:p>
          <a:p>
            <a:r>
              <a:rPr lang="fr-FR" dirty="0">
                <a:sym typeface="Wingdings" pitchFamily="2" charset="2"/>
              </a:rPr>
              <a:t>Ne pas non plus</a:t>
            </a:r>
          </a:p>
          <a:p>
            <a:pPr lvl="1"/>
            <a:r>
              <a:rPr lang="fr-FR" dirty="0">
                <a:sym typeface="Wingdings" pitchFamily="2" charset="2"/>
              </a:rPr>
              <a:t>Je n’ai pas mangé </a:t>
            </a:r>
            <a:r>
              <a:rPr lang="fr-FR" u="sng" dirty="0">
                <a:sym typeface="Wingdings" pitchFamily="2" charset="2"/>
              </a:rPr>
              <a:t>non plus</a:t>
            </a:r>
            <a:r>
              <a:rPr lang="fr-FR" dirty="0">
                <a:sym typeface="Wingdings" pitchFamily="2" charset="2"/>
              </a:rPr>
              <a:t>.</a:t>
            </a:r>
          </a:p>
          <a:p>
            <a:r>
              <a:rPr lang="fr-FR" dirty="0">
                <a:sym typeface="Wingdings" pitchFamily="2" charset="2"/>
              </a:rPr>
              <a:t>Ne que</a:t>
            </a:r>
          </a:p>
          <a:p>
            <a:pPr lvl="1"/>
            <a:r>
              <a:rPr lang="fr-FR" dirty="0">
                <a:sym typeface="Wingdings" pitchFamily="2" charset="2"/>
              </a:rPr>
              <a:t>Je n’ai mangé </a:t>
            </a:r>
            <a:r>
              <a:rPr lang="fr-FR" u="sng" dirty="0">
                <a:sym typeface="Wingdings" pitchFamily="2" charset="2"/>
              </a:rPr>
              <a:t>que</a:t>
            </a:r>
            <a:r>
              <a:rPr lang="fr-FR" dirty="0">
                <a:sym typeface="Wingdings" pitchFamily="2" charset="2"/>
              </a:rPr>
              <a:t> des frites.</a:t>
            </a:r>
          </a:p>
          <a:p>
            <a:pPr lvl="1"/>
            <a:endParaRPr lang="fr-FR" dirty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endParaRPr lang="fr-FR" dirty="0"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  <p:pic>
        <p:nvPicPr>
          <p:cNvPr id="6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A249B210-9155-6239-B3AA-2563802591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921"/>
          <a:stretch/>
        </p:blipFill>
        <p:spPr>
          <a:xfrm>
            <a:off x="5250540" y="1415142"/>
            <a:ext cx="6599001" cy="358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829"/>
            <a:ext cx="10515600" cy="60415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sym typeface="Wingdings" pitchFamily="2" charset="2"/>
              </a:rPr>
              <a:t>Difficulté 2 : Personne ne / Rien ne</a:t>
            </a:r>
          </a:p>
          <a:p>
            <a:endParaRPr lang="fr-FR" dirty="0">
              <a:sym typeface="Wingdings" pitchFamily="2" charset="2"/>
            </a:endParaRPr>
          </a:p>
          <a:p>
            <a:r>
              <a:rPr lang="fr-FR" dirty="0">
                <a:sym typeface="Wingdings" pitchFamily="2" charset="2"/>
              </a:rPr>
              <a:t>Ne personne</a:t>
            </a:r>
          </a:p>
          <a:p>
            <a:pPr lvl="1"/>
            <a:r>
              <a:rPr lang="fr-FR" dirty="0">
                <a:sym typeface="Wingdings" pitchFamily="2" charset="2"/>
              </a:rPr>
              <a:t>Je n’ai vu personne.</a:t>
            </a:r>
          </a:p>
          <a:p>
            <a:pPr lvl="1"/>
            <a:r>
              <a:rPr lang="fr-FR" u="sng" dirty="0">
                <a:sym typeface="Wingdings" pitchFamily="2" charset="2"/>
              </a:rPr>
              <a:t>Personne n</a:t>
            </a:r>
            <a:r>
              <a:rPr lang="fr-FR" dirty="0">
                <a:sym typeface="Wingdings" pitchFamily="2" charset="2"/>
              </a:rPr>
              <a:t>’a fait l’exercice.</a:t>
            </a:r>
          </a:p>
          <a:p>
            <a:r>
              <a:rPr lang="fr-FR" dirty="0">
                <a:sym typeface="Wingdings" pitchFamily="2" charset="2"/>
              </a:rPr>
              <a:t>Ne rien</a:t>
            </a:r>
          </a:p>
          <a:p>
            <a:pPr lvl="1"/>
            <a:r>
              <a:rPr lang="fr-FR" dirty="0">
                <a:sym typeface="Wingdings" pitchFamily="2" charset="2"/>
              </a:rPr>
              <a:t>Je n’ai rien mangé.</a:t>
            </a:r>
          </a:p>
          <a:p>
            <a:pPr lvl="1"/>
            <a:r>
              <a:rPr lang="fr-FR" u="sng" dirty="0">
                <a:sym typeface="Wingdings" pitchFamily="2" charset="2"/>
              </a:rPr>
              <a:t>Rien ne </a:t>
            </a:r>
            <a:r>
              <a:rPr lang="fr-FR" dirty="0">
                <a:sym typeface="Wingdings" pitchFamily="2" charset="2"/>
              </a:rPr>
              <a:t>s’est passé.</a:t>
            </a:r>
          </a:p>
          <a:p>
            <a:pPr lvl="1"/>
            <a:endParaRPr lang="fr-FR" dirty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endParaRPr lang="fr-FR" dirty="0"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  <p:pic>
        <p:nvPicPr>
          <p:cNvPr id="2" name="Content Placeholder 6" descr="A close up of a sign&#10;&#10;Description automatically generated">
            <a:extLst>
              <a:ext uri="{FF2B5EF4-FFF2-40B4-BE49-F238E27FC236}">
                <a16:creationId xmlns:a16="http://schemas.microsoft.com/office/drawing/2014/main" id="{80092CE7-C481-75C1-57A7-2FA1C0643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359" y="4720771"/>
            <a:ext cx="72263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3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7457"/>
            <a:ext cx="10515600" cy="6291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sym typeface="Wingdings" pitchFamily="2" charset="2"/>
              </a:rPr>
              <a:t>Difficulté 3 : un, une, des, du, de la  de </a:t>
            </a:r>
          </a:p>
          <a:p>
            <a:endParaRPr lang="fr-FR" dirty="0">
              <a:sym typeface="Wingdings" pitchFamily="2" charset="2"/>
            </a:endParaRPr>
          </a:p>
          <a:p>
            <a:r>
              <a:rPr lang="fr-FR" dirty="0">
                <a:sym typeface="Wingdings" pitchFamily="2" charset="2"/>
              </a:rPr>
              <a:t>Ne pas + déterminant article indéfini/partitif</a:t>
            </a:r>
          </a:p>
          <a:p>
            <a:pPr lvl="1"/>
            <a:r>
              <a:rPr lang="fr-FR" dirty="0">
                <a:sym typeface="Wingdings" pitchFamily="2" charset="2"/>
              </a:rPr>
              <a:t>Je n’ai pas </a:t>
            </a:r>
            <a:r>
              <a:rPr lang="fr-FR" b="1" dirty="0">
                <a:sym typeface="Wingdings" pitchFamily="2" charset="2"/>
              </a:rPr>
              <a:t>d’</a:t>
            </a:r>
            <a:r>
              <a:rPr lang="fr-FR" dirty="0">
                <a:sym typeface="Wingdings" pitchFamily="2" charset="2"/>
              </a:rPr>
              <a:t>amis. </a:t>
            </a:r>
            <a:r>
              <a:rPr lang="fr-FR" b="1" strike="sngStrike" dirty="0">
                <a:sym typeface="Wingdings" pitchFamily="2" charset="2"/>
              </a:rPr>
              <a:t>(des)</a:t>
            </a:r>
          </a:p>
          <a:p>
            <a:pPr lvl="1"/>
            <a:endParaRPr lang="fr-FR" dirty="0">
              <a:sym typeface="Wingdings" pitchFamily="2" charset="2"/>
            </a:endParaRPr>
          </a:p>
          <a:p>
            <a:pPr marL="0" indent="0">
              <a:buNone/>
            </a:pPr>
            <a:endParaRPr lang="fr-FR" dirty="0"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  <p:pic>
        <p:nvPicPr>
          <p:cNvPr id="2" name="Content Placeholder 5" descr="A green and white screen with black text&#10;&#10;Description automatically generated">
            <a:extLst>
              <a:ext uri="{FF2B5EF4-FFF2-40B4-BE49-F238E27FC236}">
                <a16:creationId xmlns:a16="http://schemas.microsoft.com/office/drawing/2014/main" id="{90753871-D76B-2219-8A7D-69C925F6A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50" y="2678906"/>
            <a:ext cx="87249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1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expression exprime le contraire?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</a:rPr>
              <a:t>tout le monde, </a:t>
            </a:r>
            <a:r>
              <a:rPr lang="fr-FR" b="1" dirty="0">
                <a:solidFill>
                  <a:schemeClr val="accent1"/>
                </a:solidFill>
                <a:sym typeface="Wingdings" pitchFamily="2" charset="2"/>
              </a:rPr>
              <a:t>quelqu’un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  <a:sym typeface="Wingdings" pitchFamily="2" charset="2"/>
              </a:rPr>
              <a:t>ne… personne / personne ne 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fr-FR" b="1" dirty="0">
                <a:solidFill>
                  <a:schemeClr val="accent1"/>
                </a:solidFill>
              </a:rPr>
              <a:t>Tu connais quelqu’un ici?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ne connais personne.</a:t>
            </a:r>
          </a:p>
          <a:p>
            <a:r>
              <a:rPr lang="fr-FR" b="1" dirty="0">
                <a:solidFill>
                  <a:schemeClr val="accent1"/>
                </a:solidFill>
              </a:rPr>
              <a:t>Tout le monde a fait le devoir?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personne n’a fait le devoir.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320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expression exprime le contraire?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  <a:sym typeface="Wingdings" pitchFamily="2" charset="2"/>
              </a:rPr>
              <a:t>quelque part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  <a:sym typeface="Wingdings" pitchFamily="2" charset="2"/>
              </a:rPr>
              <a:t>ne… nulle part</a:t>
            </a:r>
            <a:endParaRPr lang="fr-FR" dirty="0">
              <a:solidFill>
                <a:schemeClr val="accent1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fr-FR" b="1" dirty="0">
                <a:solidFill>
                  <a:schemeClr val="accent1"/>
                </a:solidFill>
              </a:rPr>
              <a:t>Tu vas quelque part? 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ne vais nulle part.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8326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expression exprime le contraire?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  <a:sym typeface="Wingdings" pitchFamily="2" charset="2"/>
              </a:rPr>
              <a:t>déjà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  <a:sym typeface="Wingdings" pitchFamily="2" charset="2"/>
              </a:rPr>
              <a:t>ne… pas encore, ne… toujours pas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fr-FR" b="1" dirty="0">
                <a:solidFill>
                  <a:schemeClr val="accent1"/>
                </a:solidFill>
              </a:rPr>
              <a:t>Tu as déjà fini?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n’ai pas encore fini.</a:t>
            </a:r>
          </a:p>
          <a:p>
            <a:r>
              <a:rPr lang="fr-FR" b="1" dirty="0">
                <a:solidFill>
                  <a:schemeClr val="accent1"/>
                </a:solidFill>
              </a:rPr>
              <a:t>Le bus est déjà arrivé?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le bus n’est toujours pas arrivé.</a:t>
            </a:r>
          </a:p>
          <a:p>
            <a:endParaRPr lang="fr-FR" dirty="0">
              <a:solidFill>
                <a:srgbClr val="00B050"/>
              </a:solidFill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2400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expression exprime le contraire?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  <a:sym typeface="Wingdings" pitchFamily="2" charset="2"/>
              </a:rPr>
              <a:t>toujours, souvent, parfois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  <a:sym typeface="Wingdings" pitchFamily="2" charset="2"/>
              </a:rPr>
              <a:t>ne… jamais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fr-FR" b="1" dirty="0">
                <a:solidFill>
                  <a:schemeClr val="accent1"/>
                </a:solidFill>
              </a:rPr>
              <a:t>Tu as toujours été en cours?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n’ai jamais été en cours.</a:t>
            </a:r>
          </a:p>
          <a:p>
            <a:endParaRPr lang="fr-FR" dirty="0">
              <a:solidFill>
                <a:srgbClr val="00B050"/>
              </a:solidFill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0180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expression exprime le contraire?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  <a:sym typeface="Wingdings" pitchFamily="2" charset="2"/>
              </a:rPr>
              <a:t>très, beaucoup 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  <a:sym typeface="Wingdings" pitchFamily="2" charset="2"/>
              </a:rPr>
              <a:t>ne… pas du tout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fr-FR" b="1" dirty="0">
                <a:solidFill>
                  <a:schemeClr val="accent1"/>
                </a:solidFill>
              </a:rPr>
              <a:t>Tu as très faim?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n’ai pas du tout faim.</a:t>
            </a:r>
          </a:p>
          <a:p>
            <a:r>
              <a:rPr lang="fr-FR" b="1" dirty="0">
                <a:solidFill>
                  <a:schemeClr val="accent1"/>
                </a:solidFill>
              </a:rPr>
              <a:t>Tu as beaucoup aimé?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n’ai pas du tout aimé.</a:t>
            </a:r>
          </a:p>
          <a:p>
            <a:endParaRPr lang="fr-FR" dirty="0">
              <a:solidFill>
                <a:srgbClr val="00B050"/>
              </a:solidFill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3802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expression exprime le contraire?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  <a:sym typeface="Wingdings" pitchFamily="2" charset="2"/>
              </a:rPr>
              <a:t>et 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  <a:sym typeface="Wingdings" pitchFamily="2" charset="2"/>
              </a:rPr>
              <a:t>ne… ni… , ni…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fr-FR" b="1" dirty="0">
                <a:solidFill>
                  <a:schemeClr val="accent1"/>
                </a:solidFill>
              </a:rPr>
              <a:t>Tu aimes les pommes et les poires?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n’aime ni les pommes, ni les poires.</a:t>
            </a:r>
          </a:p>
          <a:p>
            <a:pPr marL="0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2174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expression exprime le contraire?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</a:rPr>
              <a:t>quelque chose, tout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  <a:sym typeface="Wingdings" pitchFamily="2" charset="2"/>
              </a:rPr>
              <a:t>ne… rien, rien ne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fr-FR" b="1" dirty="0">
                <a:solidFill>
                  <a:schemeClr val="accent1"/>
                </a:solidFill>
              </a:rPr>
              <a:t>Vous voulez manger quelque chose? 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ne veux rien manger.</a:t>
            </a:r>
          </a:p>
          <a:p>
            <a:r>
              <a:rPr lang="fr-FR" b="1" dirty="0">
                <a:solidFill>
                  <a:schemeClr val="accent1"/>
                </a:solidFill>
              </a:rPr>
              <a:t>Quelque chose s’est passé?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rien ne s’est passé.</a:t>
            </a:r>
          </a:p>
          <a:p>
            <a:endParaRPr lang="fr-FR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3311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expression exprime le contraire?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  <a:sym typeface="Wingdings" pitchFamily="2" charset="2"/>
              </a:rPr>
              <a:t>encore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  <a:sym typeface="Wingdings" pitchFamily="2" charset="2"/>
              </a:rPr>
              <a:t>ne… plus</a:t>
            </a:r>
            <a:endParaRPr lang="fr-FR" dirty="0">
              <a:solidFill>
                <a:schemeClr val="accent1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fr-FR" b="1" dirty="0">
                <a:solidFill>
                  <a:schemeClr val="accent1"/>
                </a:solidFill>
              </a:rPr>
              <a:t>Tu veux encore un nouveau pull?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ne veux plus de nouveau pull.</a:t>
            </a:r>
          </a:p>
          <a:p>
            <a:pPr marL="0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3299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45D0-F58E-2120-6C61-91F3B7EC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expression exprime le contraire?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6A4E-A1B2-CE13-5120-80D3951A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  <a:sym typeface="Wingdings" pitchFamily="2" charset="2"/>
              </a:rPr>
              <a:t>aussi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  <a:sym typeface="Wingdings" pitchFamily="2" charset="2"/>
              </a:rPr>
              <a:t>ne… pas non plus</a:t>
            </a: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fr-FR" b="1" dirty="0">
                <a:solidFill>
                  <a:schemeClr val="accent1"/>
                </a:solidFill>
              </a:rPr>
              <a:t>J’ai aussi besoin d’un stylo. Tu en as un?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Non, je n’ai pas de stylo non plus.</a:t>
            </a:r>
          </a:p>
          <a:p>
            <a:pPr marL="0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  <a:p>
            <a:endParaRPr lang="fr-FR" dirty="0">
              <a:solidFill>
                <a:srgbClr val="00B05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0210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73FAE-FF5F-C63D-1E40-4A8451787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76200"/>
            <a:ext cx="10972800" cy="301886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3200" dirty="0"/>
              <a:t>- Mettez-vous en cercle et faites passez la balle.</a:t>
            </a:r>
            <a:br>
              <a:rPr lang="fr-FR" sz="3200" dirty="0"/>
            </a:br>
            <a:r>
              <a:rPr lang="fr-FR" sz="3200" dirty="0"/>
              <a:t>- Pour chaque icone, un élève </a:t>
            </a:r>
            <a:r>
              <a:rPr lang="fr-FR" sz="3200" b="1" dirty="0"/>
              <a:t>pose une question</a:t>
            </a:r>
            <a:r>
              <a:rPr lang="fr-FR" sz="3200" dirty="0"/>
              <a:t>, un autre élève </a:t>
            </a:r>
            <a:r>
              <a:rPr lang="fr-FR" sz="3200" b="1" dirty="0"/>
              <a:t>répond avec une négation</a:t>
            </a:r>
            <a:r>
              <a:rPr lang="fr-FR" sz="3200" dirty="0"/>
              <a:t>.</a:t>
            </a:r>
            <a:br>
              <a:rPr lang="fr-FR" sz="3200" dirty="0"/>
            </a:br>
            <a:r>
              <a:rPr lang="fr-FR" sz="3200" dirty="0"/>
              <a:t>- </a:t>
            </a:r>
            <a:r>
              <a:rPr lang="fr-FR" sz="3200" b="1" dirty="0"/>
              <a:t>Variez</a:t>
            </a:r>
            <a:r>
              <a:rPr lang="fr-FR" sz="3200" dirty="0"/>
              <a:t> les structures.</a:t>
            </a:r>
            <a:br>
              <a:rPr lang="fr-FR" sz="3200" dirty="0"/>
            </a:br>
            <a:br>
              <a:rPr lang="fr-FR" sz="1200" dirty="0"/>
            </a:br>
            <a:r>
              <a:rPr lang="fr-FR" sz="2400" dirty="0">
                <a:sym typeface="Wingdings" pitchFamily="2" charset="2"/>
              </a:rPr>
              <a:t> Exemple: </a:t>
            </a:r>
            <a:r>
              <a:rPr lang="fr-FR" sz="2400" dirty="0">
                <a:solidFill>
                  <a:schemeClr val="accent1"/>
                </a:solidFill>
                <a:sym typeface="Wingdings" pitchFamily="2" charset="2"/>
              </a:rPr>
              <a:t>Est-ce que tu aimes porter des robes?</a:t>
            </a:r>
            <a:r>
              <a:rPr lang="fr-FR" sz="2400" dirty="0">
                <a:sym typeface="Wingdings" pitchFamily="2" charset="2"/>
              </a:rPr>
              <a:t> / </a:t>
            </a:r>
            <a:r>
              <a:rPr lang="fr-FR" sz="2400" dirty="0">
                <a:solidFill>
                  <a:srgbClr val="00B050"/>
                </a:solidFill>
                <a:sym typeface="Wingdings" pitchFamily="2" charset="2"/>
              </a:rPr>
              <a:t>Non je ne porte jamais de robes.</a:t>
            </a:r>
            <a:endParaRPr lang="fr-FR" sz="3200" dirty="0">
              <a:solidFill>
                <a:srgbClr val="00B050"/>
              </a:solidFill>
            </a:endParaRPr>
          </a:p>
        </p:txBody>
      </p:sp>
      <p:pic>
        <p:nvPicPr>
          <p:cNvPr id="5" name="Content Placeholder 4" descr="Baseball hat outline">
            <a:extLst>
              <a:ext uri="{FF2B5EF4-FFF2-40B4-BE49-F238E27FC236}">
                <a16:creationId xmlns:a16="http://schemas.microsoft.com/office/drawing/2014/main" id="{A3BCCFFB-0884-20AC-809A-DE9C5F9D27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3095069"/>
            <a:ext cx="914400" cy="914400"/>
          </a:xfrm>
        </p:spPr>
      </p:pic>
      <p:pic>
        <p:nvPicPr>
          <p:cNvPr id="7" name="Graphic 6" descr="Surf outline">
            <a:extLst>
              <a:ext uri="{FF2B5EF4-FFF2-40B4-BE49-F238E27FC236}">
                <a16:creationId xmlns:a16="http://schemas.microsoft.com/office/drawing/2014/main" id="{816E6AA7-B152-0878-AF2E-3274C020F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86088" y="3095069"/>
            <a:ext cx="914400" cy="914400"/>
          </a:xfrm>
          <a:prstGeom prst="rect">
            <a:avLst/>
          </a:prstGeom>
        </p:spPr>
      </p:pic>
      <p:pic>
        <p:nvPicPr>
          <p:cNvPr id="11" name="Graphic 10" descr="Pizza outline">
            <a:extLst>
              <a:ext uri="{FF2B5EF4-FFF2-40B4-BE49-F238E27FC236}">
                <a16:creationId xmlns:a16="http://schemas.microsoft.com/office/drawing/2014/main" id="{E81A9FF4-E956-8C26-46D9-69B119BDAA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67302" y="3095069"/>
            <a:ext cx="914400" cy="914400"/>
          </a:xfrm>
          <a:prstGeom prst="rect">
            <a:avLst/>
          </a:prstGeom>
        </p:spPr>
      </p:pic>
      <p:pic>
        <p:nvPicPr>
          <p:cNvPr id="13" name="Graphic 12" descr="Family with two children outline">
            <a:extLst>
              <a:ext uri="{FF2B5EF4-FFF2-40B4-BE49-F238E27FC236}">
                <a16:creationId xmlns:a16="http://schemas.microsoft.com/office/drawing/2014/main" id="{A0B141DC-1446-2BA9-B409-79C69F4744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0" y="3095069"/>
            <a:ext cx="914400" cy="914400"/>
          </a:xfrm>
          <a:prstGeom prst="rect">
            <a:avLst/>
          </a:prstGeom>
        </p:spPr>
      </p:pic>
      <p:pic>
        <p:nvPicPr>
          <p:cNvPr id="15" name="Graphic 14" descr="Travel outline">
            <a:extLst>
              <a:ext uri="{FF2B5EF4-FFF2-40B4-BE49-F238E27FC236}">
                <a16:creationId xmlns:a16="http://schemas.microsoft.com/office/drawing/2014/main" id="{97BB42D2-B515-BB28-CEE2-E7885326D7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15388" y="3095069"/>
            <a:ext cx="914400" cy="914400"/>
          </a:xfrm>
          <a:prstGeom prst="rect">
            <a:avLst/>
          </a:prstGeom>
        </p:spPr>
      </p:pic>
      <p:pic>
        <p:nvPicPr>
          <p:cNvPr id="17" name="Graphic 16" descr="Sailboat outline">
            <a:extLst>
              <a:ext uri="{FF2B5EF4-FFF2-40B4-BE49-F238E27FC236}">
                <a16:creationId xmlns:a16="http://schemas.microsoft.com/office/drawing/2014/main" id="{DDD3F432-199A-7AD8-3F67-B374E6CD99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3446" y="4850844"/>
            <a:ext cx="914400" cy="914400"/>
          </a:xfrm>
          <a:prstGeom prst="rect">
            <a:avLst/>
          </a:prstGeom>
        </p:spPr>
      </p:pic>
      <p:pic>
        <p:nvPicPr>
          <p:cNvPr id="19" name="Graphic 18" descr="Tricycle outline">
            <a:extLst>
              <a:ext uri="{FF2B5EF4-FFF2-40B4-BE49-F238E27FC236}">
                <a16:creationId xmlns:a16="http://schemas.microsoft.com/office/drawing/2014/main" id="{AF7D1764-9140-35F6-AE16-C614251483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43238" y="4893706"/>
            <a:ext cx="914400" cy="914400"/>
          </a:xfrm>
          <a:prstGeom prst="rect">
            <a:avLst/>
          </a:prstGeom>
        </p:spPr>
      </p:pic>
      <p:pic>
        <p:nvPicPr>
          <p:cNvPr id="21" name="Graphic 20" descr="Kitten outline">
            <a:extLst>
              <a:ext uri="{FF2B5EF4-FFF2-40B4-BE49-F238E27FC236}">
                <a16:creationId xmlns:a16="http://schemas.microsoft.com/office/drawing/2014/main" id="{539F6A0F-EA20-0AA2-6881-29341714D1F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14938" y="4893706"/>
            <a:ext cx="914400" cy="914400"/>
          </a:xfrm>
          <a:prstGeom prst="rect">
            <a:avLst/>
          </a:prstGeom>
        </p:spPr>
      </p:pic>
      <p:pic>
        <p:nvPicPr>
          <p:cNvPr id="23" name="Graphic 22" descr="Puppy outline">
            <a:extLst>
              <a:ext uri="{FF2B5EF4-FFF2-40B4-BE49-F238E27FC236}">
                <a16:creationId xmlns:a16="http://schemas.microsoft.com/office/drawing/2014/main" id="{5C3CF534-6155-2E7A-81AA-EC8F67CC31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943600" y="5318362"/>
            <a:ext cx="914400" cy="914400"/>
          </a:xfrm>
          <a:prstGeom prst="rect">
            <a:avLst/>
          </a:prstGeom>
        </p:spPr>
      </p:pic>
      <p:pic>
        <p:nvPicPr>
          <p:cNvPr id="25" name="Graphic 24" descr="Music notes outline">
            <a:extLst>
              <a:ext uri="{FF2B5EF4-FFF2-40B4-BE49-F238E27FC236}">
                <a16:creationId xmlns:a16="http://schemas.microsoft.com/office/drawing/2014/main" id="{EB2A753C-0944-538D-9002-C0D163914C2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367837" y="5108018"/>
            <a:ext cx="914400" cy="914400"/>
          </a:xfrm>
          <a:prstGeom prst="rect">
            <a:avLst/>
          </a:prstGeom>
        </p:spPr>
      </p:pic>
      <p:pic>
        <p:nvPicPr>
          <p:cNvPr id="27" name="Graphic 26" descr="Electric guitar outline">
            <a:extLst>
              <a:ext uri="{FF2B5EF4-FFF2-40B4-BE49-F238E27FC236}">
                <a16:creationId xmlns:a16="http://schemas.microsoft.com/office/drawing/2014/main" id="{2083147B-F153-6846-9360-1D55C48E26C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772400" y="510801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48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7F9E-7375-C066-A740-E63818D3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0" i="0" dirty="0">
                <a:effectLst/>
                <a:cs typeface="Calibri" panose="020F0502020204030204" pitchFamily="34" charset="0"/>
              </a:rPr>
              <a:t>Répondez comme dans le modèle.</a:t>
            </a:r>
            <a:endParaRPr lang="fr-FR" dirty="0"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8D65C-DEC5-D0C5-E5D3-D49F9F3CF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029"/>
            <a:ext cx="10515600" cy="506684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Tu as une chanson préférée? (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geen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/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veel</a:t>
            </a:r>
            <a:r>
              <a:rPr lang="fr-FR" b="0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)</a:t>
            </a:r>
          </a:p>
          <a:p>
            <a:pPr lvl="1">
              <a:buFontTx/>
              <a:buChar char="-"/>
            </a:pPr>
            <a:r>
              <a:rPr lang="fr-FR" b="0" i="0" dirty="0">
                <a:solidFill>
                  <a:srgbClr val="00B050"/>
                </a:solidFill>
                <a:effectLst/>
                <a:latin typeface="+mj-lt"/>
                <a:cs typeface="Calibri" panose="020F0502020204030204" pitchFamily="34" charset="0"/>
              </a:rPr>
              <a:t>Je n’ai pas de chanson préférée. J’aime beaucoup de chansons.</a:t>
            </a:r>
          </a:p>
          <a:p>
            <a:pPr lvl="1">
              <a:buFontTx/>
              <a:buChar char="-"/>
            </a:pPr>
            <a:endParaRPr lang="fr-FR" b="0" i="0" dirty="0">
              <a:solidFill>
                <a:srgbClr val="00B050"/>
              </a:solidFill>
              <a:effectLst/>
              <a:latin typeface="+mj-lt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Avez-vous déjà fait du bénévolat ? (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nog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niet /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eerste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keer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)</a:t>
            </a:r>
          </a:p>
          <a:p>
            <a:pPr lvl="1">
              <a:buFontTx/>
              <a:buChar char="-"/>
            </a:pPr>
            <a:r>
              <a:rPr lang="fr-FR" b="0" i="0" dirty="0">
                <a:solidFill>
                  <a:srgbClr val="00B050"/>
                </a:solidFill>
                <a:effectLst/>
                <a:latin typeface="+mj-lt"/>
                <a:cs typeface="Calibri" panose="020F0502020204030204" pitchFamily="34" charset="0"/>
              </a:rPr>
              <a:t>Non, je n’ai pas encore fait de bénévolat. C’est la première fois.</a:t>
            </a:r>
          </a:p>
          <a:p>
            <a:pPr>
              <a:buFontTx/>
              <a:buChar char="-"/>
            </a:pP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Tu étais nerveux? (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helemaal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niet /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houden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van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avontuur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)</a:t>
            </a:r>
          </a:p>
          <a:p>
            <a:pPr lvl="1">
              <a:buFontTx/>
              <a:buChar char="-"/>
            </a:pPr>
            <a:r>
              <a:rPr lang="fr-FR" b="0" i="0" dirty="0">
                <a:solidFill>
                  <a:srgbClr val="00B050"/>
                </a:solidFill>
                <a:effectLst/>
                <a:latin typeface="+mj-lt"/>
                <a:cs typeface="Calibri" panose="020F0502020204030204" pitchFamily="34" charset="0"/>
              </a:rPr>
              <a:t>Non, je n’étais pas du tout nerveux. J’aime l’aventure. </a:t>
            </a:r>
          </a:p>
          <a:p>
            <a:pPr>
              <a:buFontTx/>
              <a:buChar char="-"/>
            </a:pP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Tu as des frères ou des sœurs? (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noch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...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noch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/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enig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kind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) </a:t>
            </a:r>
          </a:p>
          <a:p>
            <a:pPr lvl="1">
              <a:buFontTx/>
              <a:buChar char="-"/>
            </a:pPr>
            <a:r>
              <a:rPr lang="fr-FR" b="0" i="0" dirty="0">
                <a:solidFill>
                  <a:srgbClr val="00B050"/>
                </a:solidFill>
                <a:effectLst/>
                <a:latin typeface="+mj-lt"/>
                <a:cs typeface="Calibri" panose="020F0502020204030204" pitchFamily="34" charset="0"/>
              </a:rPr>
              <a:t>Je n’ai ni de frères, ni de sœurs. Je suis enfant unique.</a:t>
            </a:r>
          </a:p>
        </p:txBody>
      </p:sp>
    </p:spTree>
    <p:extLst>
      <p:ext uri="{BB962C8B-B14F-4D97-AF65-F5344CB8AC3E}">
        <p14:creationId xmlns:p14="http://schemas.microsoft.com/office/powerpoint/2010/main" val="26579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7F9E-7375-C066-A740-E63818D3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0" i="0" dirty="0">
                <a:effectLst/>
                <a:cs typeface="Calibri" panose="020F0502020204030204" pitchFamily="34" charset="0"/>
              </a:rPr>
              <a:t>Répondez comme dans le modèle.</a:t>
            </a:r>
            <a:endParaRPr lang="fr-FR" dirty="0"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8D65C-DEC5-D0C5-E5D3-D49F9F3CF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029"/>
            <a:ext cx="10515600" cy="506684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Tu as une chanson préférée? (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geen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/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veel</a:t>
            </a:r>
            <a:r>
              <a:rPr lang="fr-FR" b="0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)</a:t>
            </a:r>
          </a:p>
          <a:p>
            <a:pPr lvl="1">
              <a:buFontTx/>
              <a:buChar char="-"/>
            </a:pPr>
            <a:r>
              <a:rPr lang="fr-FR" b="0" i="0" dirty="0">
                <a:solidFill>
                  <a:srgbClr val="00B050"/>
                </a:solidFill>
                <a:effectLst/>
                <a:latin typeface="+mj-lt"/>
                <a:cs typeface="Calibri" panose="020F0502020204030204" pitchFamily="34" charset="0"/>
              </a:rPr>
              <a:t>Je n’ai pas de chanson préférée. J’aime beaucoup de chansons.</a:t>
            </a:r>
          </a:p>
          <a:p>
            <a:pPr lvl="1">
              <a:buFontTx/>
              <a:buChar char="-"/>
            </a:pPr>
            <a:endParaRPr lang="fr-FR" b="0" i="0" dirty="0">
              <a:solidFill>
                <a:srgbClr val="00B050"/>
              </a:solidFill>
              <a:effectLst/>
              <a:latin typeface="+mj-lt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Qui est-ce que tu admires le plus? (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niemand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in het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bijzonder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)</a:t>
            </a:r>
          </a:p>
          <a:p>
            <a:pPr lvl="1">
              <a:buFontTx/>
              <a:buChar char="-"/>
            </a:pPr>
            <a:r>
              <a:rPr lang="fr-FR" b="0" i="0" dirty="0">
                <a:solidFill>
                  <a:srgbClr val="00B050"/>
                </a:solidFill>
                <a:effectLst/>
                <a:latin typeface="+mj-lt"/>
                <a:cs typeface="Calibri" panose="020F0502020204030204" pitchFamily="34" charset="0"/>
              </a:rPr>
              <a:t>Je n’admire personne en particulier.</a:t>
            </a:r>
          </a:p>
          <a:p>
            <a:pPr>
              <a:buFontTx/>
              <a:buChar char="-"/>
            </a:pP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Est-ce que tu t’ennuies souvent? (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nooit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/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veel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hobby’s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) </a:t>
            </a:r>
          </a:p>
          <a:p>
            <a:pPr lvl="1">
              <a:buFontTx/>
              <a:buChar char="-"/>
            </a:pPr>
            <a:r>
              <a:rPr lang="fr-FR" b="0" i="0" dirty="0">
                <a:solidFill>
                  <a:srgbClr val="00B050"/>
                </a:solidFill>
                <a:effectLst/>
                <a:latin typeface="+mj-lt"/>
                <a:cs typeface="Calibri" panose="020F0502020204030204" pitchFamily="34" charset="0"/>
              </a:rPr>
              <a:t>Non, je ne m’ennuie jamais. J’ai beaucoup d’hobbies.</a:t>
            </a:r>
          </a:p>
          <a:p>
            <a:pPr>
              <a:buFontTx/>
              <a:buChar char="-"/>
            </a:pP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Qu’est-ce que tu voudrais changer dans ta vie? (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niets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 / </a:t>
            </a:r>
            <a:r>
              <a:rPr lang="fr-FR" b="1" i="0" dirty="0" err="1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gelukkig</a:t>
            </a:r>
            <a:r>
              <a:rPr lang="fr-FR" b="1" i="0" dirty="0">
                <a:solidFill>
                  <a:schemeClr val="accent1"/>
                </a:solidFill>
                <a:effectLst/>
                <a:latin typeface="+mj-lt"/>
                <a:cs typeface="Calibri" panose="020F0502020204030204" pitchFamily="34" charset="0"/>
              </a:rPr>
              <a:t>)</a:t>
            </a:r>
          </a:p>
          <a:p>
            <a:pPr lvl="1">
              <a:buFontTx/>
              <a:buChar char="-"/>
            </a:pPr>
            <a:r>
              <a:rPr lang="fr-FR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Je ne voudrais rien changer dans ma vie. Je suis heureux/heureuse.</a:t>
            </a:r>
          </a:p>
        </p:txBody>
      </p:sp>
    </p:spTree>
    <p:extLst>
      <p:ext uri="{BB962C8B-B14F-4D97-AF65-F5344CB8AC3E}">
        <p14:creationId xmlns:p14="http://schemas.microsoft.com/office/powerpoint/2010/main" val="86655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conduire une voiture ?">
            <a:extLst>
              <a:ext uri="{FF2B5EF4-FFF2-40B4-BE49-F238E27FC236}">
                <a16:creationId xmlns:a16="http://schemas.microsoft.com/office/drawing/2014/main" id="{26C5D69E-0DB3-2C63-56FE-E2BDD5E72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279" y="1122363"/>
            <a:ext cx="6328342" cy="421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F0CC82-8A2D-BC3E-1FA3-28EACEBE834F}"/>
              </a:ext>
            </a:extLst>
          </p:cNvPr>
          <p:cNvSpPr txBox="1"/>
          <p:nvPr/>
        </p:nvSpPr>
        <p:spPr>
          <a:xfrm>
            <a:off x="2801877" y="286136"/>
            <a:ext cx="5308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As-tu déjà conduit en voiture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2144483" y="5592710"/>
            <a:ext cx="3663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n’ai pas encore conduit en voiture.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98BE5-C383-52C0-6216-167AEB388327}"/>
              </a:ext>
            </a:extLst>
          </p:cNvPr>
          <p:cNvSpPr txBox="1"/>
          <p:nvPr/>
        </p:nvSpPr>
        <p:spPr>
          <a:xfrm>
            <a:off x="6384272" y="5600266"/>
            <a:ext cx="3243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n’ai jamais conduit en voiture.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AC01F5-B74F-4AFE-50EC-7B7D71BA7B67}"/>
              </a:ext>
            </a:extLst>
          </p:cNvPr>
          <p:cNvSpPr txBox="1"/>
          <p:nvPr/>
        </p:nvSpPr>
        <p:spPr>
          <a:xfrm>
            <a:off x="9394371" y="1905000"/>
            <a:ext cx="1271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nog</a:t>
            </a:r>
            <a:r>
              <a:rPr lang="fr-FR" dirty="0">
                <a:solidFill>
                  <a:srgbClr val="0070C0"/>
                </a:solidFill>
              </a:rPr>
              <a:t> niet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nooit</a:t>
            </a:r>
            <a:r>
              <a:rPr lang="fr-FR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26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0CC82-8A2D-BC3E-1FA3-28EACEBE834F}"/>
              </a:ext>
            </a:extLst>
          </p:cNvPr>
          <p:cNvSpPr txBox="1"/>
          <p:nvPr/>
        </p:nvSpPr>
        <p:spPr>
          <a:xfrm>
            <a:off x="2801877" y="286136"/>
            <a:ext cx="2567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As-tu un vélo?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2579913" y="5550971"/>
            <a:ext cx="1920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n’ai pas de vélo.</a:t>
            </a:r>
          </a:p>
        </p:txBody>
      </p:sp>
      <p:pic>
        <p:nvPicPr>
          <p:cNvPr id="3074" name="Picture 2" descr="VTT - vélos tout terrain | DECATHLON">
            <a:extLst>
              <a:ext uri="{FF2B5EF4-FFF2-40B4-BE49-F238E27FC236}">
                <a16:creationId xmlns:a16="http://schemas.microsoft.com/office/drawing/2014/main" id="{DB567D76-EE60-8D86-D710-700C027D2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913" y="1202527"/>
            <a:ext cx="4191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51BF74-2B43-D173-3C7C-ED90D72C9366}"/>
              </a:ext>
            </a:extLst>
          </p:cNvPr>
          <p:cNvSpPr txBox="1"/>
          <p:nvPr/>
        </p:nvSpPr>
        <p:spPr>
          <a:xfrm>
            <a:off x="9394371" y="1905000"/>
            <a:ext cx="93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geen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22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0CC82-8A2D-BC3E-1FA3-28EACEBE834F}"/>
              </a:ext>
            </a:extLst>
          </p:cNvPr>
          <p:cNvSpPr txBox="1"/>
          <p:nvPr/>
        </p:nvSpPr>
        <p:spPr>
          <a:xfrm>
            <a:off x="2801877" y="286136"/>
            <a:ext cx="5425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As-tu déjà mangé des huîtres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2048145" y="5592710"/>
            <a:ext cx="3466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n’ai pas encore mangé d’huîtres.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98BE5-C383-52C0-6216-167AEB388327}"/>
              </a:ext>
            </a:extLst>
          </p:cNvPr>
          <p:cNvSpPr txBox="1"/>
          <p:nvPr/>
        </p:nvSpPr>
        <p:spPr>
          <a:xfrm>
            <a:off x="6487883" y="5592710"/>
            <a:ext cx="304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n’ai jamais mangé d’huîtres.</a:t>
            </a:r>
          </a:p>
        </p:txBody>
      </p:sp>
      <p:pic>
        <p:nvPicPr>
          <p:cNvPr id="4098" name="Picture 2" descr="Ouvrir les huîtres facilement">
            <a:extLst>
              <a:ext uri="{FF2B5EF4-FFF2-40B4-BE49-F238E27FC236}">
                <a16:creationId xmlns:a16="http://schemas.microsoft.com/office/drawing/2014/main" id="{4BB320B4-7D78-E55C-1CEE-DCCCFBC0E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672" y="1008401"/>
            <a:ext cx="6357769" cy="423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EC4D7D-8808-D25A-0445-DF38D6AB062F}"/>
              </a:ext>
            </a:extLst>
          </p:cNvPr>
          <p:cNvSpPr txBox="1"/>
          <p:nvPr/>
        </p:nvSpPr>
        <p:spPr>
          <a:xfrm>
            <a:off x="9394371" y="1905000"/>
            <a:ext cx="1271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nog</a:t>
            </a:r>
            <a:r>
              <a:rPr lang="fr-FR" dirty="0">
                <a:solidFill>
                  <a:srgbClr val="0070C0"/>
                </a:solidFill>
              </a:rPr>
              <a:t> niet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nooit</a:t>
            </a:r>
            <a:r>
              <a:rPr lang="fr-FR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349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0CC82-8A2D-BC3E-1FA3-28EACEBE834F}"/>
              </a:ext>
            </a:extLst>
          </p:cNvPr>
          <p:cNvSpPr txBox="1"/>
          <p:nvPr/>
        </p:nvSpPr>
        <p:spPr>
          <a:xfrm>
            <a:off x="2801877" y="286136"/>
            <a:ext cx="5264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As-tu déjà fait du skateboard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2048145" y="5592710"/>
            <a:ext cx="3682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n’ai pas encore fait de skateboard.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98BE5-C383-52C0-6216-167AEB388327}"/>
              </a:ext>
            </a:extLst>
          </p:cNvPr>
          <p:cNvSpPr txBox="1"/>
          <p:nvPr/>
        </p:nvSpPr>
        <p:spPr>
          <a:xfrm>
            <a:off x="6487883" y="5592710"/>
            <a:ext cx="3210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n’ai jamais fait de skateboard.</a:t>
            </a:r>
          </a:p>
        </p:txBody>
      </p:sp>
      <p:pic>
        <p:nvPicPr>
          <p:cNvPr id="6146" name="Picture 2" descr="COMMENT FAIRE UN OLLIE POUR DÉBUTANTS | Comment skater pour débutant  épisode 2">
            <a:extLst>
              <a:ext uri="{FF2B5EF4-FFF2-40B4-BE49-F238E27FC236}">
                <a16:creationId xmlns:a16="http://schemas.microsoft.com/office/drawing/2014/main" id="{0CF839AC-CD8B-A091-9441-23323FAA7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543" y="1451930"/>
            <a:ext cx="6326414" cy="355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355635-C907-0B71-A4D2-EA09DF08117F}"/>
              </a:ext>
            </a:extLst>
          </p:cNvPr>
          <p:cNvSpPr txBox="1"/>
          <p:nvPr/>
        </p:nvSpPr>
        <p:spPr>
          <a:xfrm>
            <a:off x="9394371" y="1905000"/>
            <a:ext cx="1271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nog</a:t>
            </a:r>
            <a:r>
              <a:rPr lang="fr-FR" dirty="0">
                <a:solidFill>
                  <a:srgbClr val="0070C0"/>
                </a:solidFill>
              </a:rPr>
              <a:t> niet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nooit</a:t>
            </a:r>
            <a:r>
              <a:rPr lang="fr-FR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973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0CC82-8A2D-BC3E-1FA3-28EACEBE834F}"/>
              </a:ext>
            </a:extLst>
          </p:cNvPr>
          <p:cNvSpPr txBox="1"/>
          <p:nvPr/>
        </p:nvSpPr>
        <p:spPr>
          <a:xfrm>
            <a:off x="2801877" y="286136"/>
            <a:ext cx="4024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As-tu déjà pris l’avion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2048145" y="5592710"/>
            <a:ext cx="2937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n’ai pas encore pris l’avion.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98BE5-C383-52C0-6216-167AEB388327}"/>
              </a:ext>
            </a:extLst>
          </p:cNvPr>
          <p:cNvSpPr txBox="1"/>
          <p:nvPr/>
        </p:nvSpPr>
        <p:spPr>
          <a:xfrm>
            <a:off x="6487883" y="5592710"/>
            <a:ext cx="2518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n’ai jamais pris l’avion.</a:t>
            </a:r>
          </a:p>
        </p:txBody>
      </p:sp>
      <p:pic>
        <p:nvPicPr>
          <p:cNvPr id="8194" name="Picture 2" descr="Prendre l'avion : 10 étapes essentielles pour réussir votre trajet">
            <a:extLst>
              <a:ext uri="{FF2B5EF4-FFF2-40B4-BE49-F238E27FC236}">
                <a16:creationId xmlns:a16="http://schemas.microsoft.com/office/drawing/2014/main" id="{26A2F2D0-B323-8AD4-4867-289B2A919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408" y="1146165"/>
            <a:ext cx="6232798" cy="417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D8D5C1-E91C-F649-A3C5-D0E44E7BD861}"/>
              </a:ext>
            </a:extLst>
          </p:cNvPr>
          <p:cNvSpPr txBox="1"/>
          <p:nvPr/>
        </p:nvSpPr>
        <p:spPr>
          <a:xfrm>
            <a:off x="9394371" y="1905000"/>
            <a:ext cx="1271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nog</a:t>
            </a:r>
            <a:r>
              <a:rPr lang="fr-FR" dirty="0">
                <a:solidFill>
                  <a:srgbClr val="0070C0"/>
                </a:solidFill>
              </a:rPr>
              <a:t> niet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nooit</a:t>
            </a:r>
            <a:r>
              <a:rPr lang="fr-FR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84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0CC82-8A2D-BC3E-1FA3-28EACEBE834F}"/>
              </a:ext>
            </a:extLst>
          </p:cNvPr>
          <p:cNvSpPr txBox="1"/>
          <p:nvPr/>
        </p:nvSpPr>
        <p:spPr>
          <a:xfrm>
            <a:off x="2801877" y="286136"/>
            <a:ext cx="46109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Veux-tu encore des frites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2514600" y="5592709"/>
            <a:ext cx="2478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ne veux plus de frites.</a:t>
            </a:r>
          </a:p>
        </p:txBody>
      </p:sp>
      <p:pic>
        <p:nvPicPr>
          <p:cNvPr id="10242" name="Picture 2" descr="This is how many french fries you *should* be eating in one sitting |  PhillyVoice">
            <a:extLst>
              <a:ext uri="{FF2B5EF4-FFF2-40B4-BE49-F238E27FC236}">
                <a16:creationId xmlns:a16="http://schemas.microsoft.com/office/drawing/2014/main" id="{2698C00B-A20C-BC2F-DB5F-9F2F3CFE2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25210"/>
            <a:ext cx="6019800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642CAE-150F-9152-416B-087442170864}"/>
              </a:ext>
            </a:extLst>
          </p:cNvPr>
          <p:cNvSpPr txBox="1"/>
          <p:nvPr/>
        </p:nvSpPr>
        <p:spPr>
          <a:xfrm>
            <a:off x="9394371" y="1905000"/>
            <a:ext cx="1932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niet/</a:t>
            </a:r>
            <a:r>
              <a:rPr lang="fr-FR" dirty="0" err="1">
                <a:solidFill>
                  <a:srgbClr val="0070C0"/>
                </a:solidFill>
              </a:rPr>
              <a:t>geen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meer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220ml Heinz Ketchup &amp; 220ml Heinz Mayo">
            <a:extLst>
              <a:ext uri="{FF2B5EF4-FFF2-40B4-BE49-F238E27FC236}">
                <a16:creationId xmlns:a16="http://schemas.microsoft.com/office/drawing/2014/main" id="{C7A7368C-31C7-8A2D-2D1A-F1BDBF736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86017"/>
            <a:ext cx="4931229" cy="328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F0CC82-8A2D-BC3E-1FA3-28EACEBE834F}"/>
              </a:ext>
            </a:extLst>
          </p:cNvPr>
          <p:cNvSpPr txBox="1"/>
          <p:nvPr/>
        </p:nvSpPr>
        <p:spPr>
          <a:xfrm>
            <a:off x="2801877" y="286136"/>
            <a:ext cx="5543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Avec de la mayo et du ketchup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2514600" y="5592709"/>
            <a:ext cx="4910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ne veux que du ketchup/ que de la mayonnaise.</a:t>
            </a:r>
          </a:p>
        </p:txBody>
      </p:sp>
      <p:pic>
        <p:nvPicPr>
          <p:cNvPr id="10242" name="Picture 2" descr="This is how many french fries you *should* be eating in one sitting |  PhillyVoice">
            <a:extLst>
              <a:ext uri="{FF2B5EF4-FFF2-40B4-BE49-F238E27FC236}">
                <a16:creationId xmlns:a16="http://schemas.microsoft.com/office/drawing/2014/main" id="{2698C00B-A20C-BC2F-DB5F-9F2F3CFE2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28" y="1193502"/>
            <a:ext cx="5083629" cy="338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642CAE-150F-9152-416B-087442170864}"/>
              </a:ext>
            </a:extLst>
          </p:cNvPr>
          <p:cNvSpPr txBox="1"/>
          <p:nvPr/>
        </p:nvSpPr>
        <p:spPr>
          <a:xfrm>
            <a:off x="9394371" y="1905000"/>
            <a:ext cx="97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enkel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99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0CC82-8A2D-BC3E-1FA3-28EACEBE834F}"/>
              </a:ext>
            </a:extLst>
          </p:cNvPr>
          <p:cNvSpPr txBox="1"/>
          <p:nvPr/>
        </p:nvSpPr>
        <p:spPr>
          <a:xfrm>
            <a:off x="865963" y="177917"/>
            <a:ext cx="4813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Entends-tu quelque chose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2881226" y="5611150"/>
            <a:ext cx="1829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n’entends rien.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E0DA1-C6A7-1453-131D-2CC1FDB6BF44}"/>
              </a:ext>
            </a:extLst>
          </p:cNvPr>
          <p:cNvSpPr txBox="1"/>
          <p:nvPr/>
        </p:nvSpPr>
        <p:spPr>
          <a:xfrm>
            <a:off x="5114541" y="5622036"/>
            <a:ext cx="15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ne vois rien.</a:t>
            </a:r>
          </a:p>
        </p:txBody>
      </p:sp>
      <p:pic>
        <p:nvPicPr>
          <p:cNvPr id="12292" name="Picture 4" descr="See Nothing Hear Nothing Say Nothing: Over 72 Royalty-Free Licensable Stock  Illustrations &amp; Drawings | Shutterstock">
            <a:extLst>
              <a:ext uri="{FF2B5EF4-FFF2-40B4-BE49-F238E27FC236}">
                <a16:creationId xmlns:a16="http://schemas.microsoft.com/office/drawing/2014/main" id="{8751214C-75A3-4D33-AF46-E7A712E5E9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9"/>
          <a:stretch/>
        </p:blipFill>
        <p:spPr bwMode="auto">
          <a:xfrm>
            <a:off x="2359760" y="1852736"/>
            <a:ext cx="7073900" cy="329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0AB069-C1E4-436B-E1D3-AF55EB4F443B}"/>
              </a:ext>
            </a:extLst>
          </p:cNvPr>
          <p:cNvSpPr txBox="1"/>
          <p:nvPr/>
        </p:nvSpPr>
        <p:spPr>
          <a:xfrm>
            <a:off x="3601264" y="848428"/>
            <a:ext cx="4157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Vois-tu quelque chose 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216E3B-4362-AB99-304D-F895C6738BF5}"/>
              </a:ext>
            </a:extLst>
          </p:cNvPr>
          <p:cNvSpPr txBox="1"/>
          <p:nvPr/>
        </p:nvSpPr>
        <p:spPr>
          <a:xfrm>
            <a:off x="6678880" y="1466113"/>
            <a:ext cx="39789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Dis-tu quelque chose 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C7579E-9F4D-B9BD-1C0A-C66D368A7B3A}"/>
              </a:ext>
            </a:extLst>
          </p:cNvPr>
          <p:cNvSpPr txBox="1"/>
          <p:nvPr/>
        </p:nvSpPr>
        <p:spPr>
          <a:xfrm>
            <a:off x="7206107" y="5626261"/>
            <a:ext cx="14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ne dis rien.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47EF5C-70B8-F6C1-C586-1CADDBED3645}"/>
              </a:ext>
            </a:extLst>
          </p:cNvPr>
          <p:cNvSpPr txBox="1"/>
          <p:nvPr/>
        </p:nvSpPr>
        <p:spPr>
          <a:xfrm>
            <a:off x="9557656" y="2851962"/>
            <a:ext cx="981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niets</a:t>
            </a:r>
            <a:r>
              <a:rPr lang="fr-FR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621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2881226" y="5611150"/>
            <a:ext cx="26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ne connais personne ici.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AB069-C1E4-436B-E1D3-AF55EB4F443B}"/>
              </a:ext>
            </a:extLst>
          </p:cNvPr>
          <p:cNvSpPr txBox="1"/>
          <p:nvPr/>
        </p:nvSpPr>
        <p:spPr>
          <a:xfrm>
            <a:off x="3601264" y="848428"/>
            <a:ext cx="44139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Connais-tu quelqu’un ici?</a:t>
            </a:r>
          </a:p>
        </p:txBody>
      </p:sp>
      <p:pic>
        <p:nvPicPr>
          <p:cNvPr id="14338" name="Picture 2" descr="30+ Child Lost In Crowd Stock Photos, Pictures &amp; Royalty-Free Images -  iStock">
            <a:extLst>
              <a:ext uri="{FF2B5EF4-FFF2-40B4-BE49-F238E27FC236}">
                <a16:creationId xmlns:a16="http://schemas.microsoft.com/office/drawing/2014/main" id="{6E57F762-CC45-8B21-2EBA-B86277433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226" y="1793848"/>
            <a:ext cx="6226629" cy="336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046CD7-6A88-3715-E3A5-F795C4BF45BF}"/>
              </a:ext>
            </a:extLst>
          </p:cNvPr>
          <p:cNvSpPr txBox="1"/>
          <p:nvPr/>
        </p:nvSpPr>
        <p:spPr>
          <a:xfrm>
            <a:off x="9394371" y="1905000"/>
            <a:ext cx="1301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niemand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21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udetama Going Nowhere Vinyl">
            <a:extLst>
              <a:ext uri="{FF2B5EF4-FFF2-40B4-BE49-F238E27FC236}">
                <a16:creationId xmlns:a16="http://schemas.microsoft.com/office/drawing/2014/main" id="{2D2FC9FC-A28D-402B-2582-6B8484661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226" y="870857"/>
            <a:ext cx="5116286" cy="511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3447283" y="5617811"/>
            <a:ext cx="2088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ne vais nulle part.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AB069-C1E4-436B-E1D3-AF55EB4F443B}"/>
              </a:ext>
            </a:extLst>
          </p:cNvPr>
          <p:cNvSpPr txBox="1"/>
          <p:nvPr/>
        </p:nvSpPr>
        <p:spPr>
          <a:xfrm>
            <a:off x="3447283" y="578469"/>
            <a:ext cx="2015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Tu vas où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85FA30-2016-E094-D55C-0E579A1E1036}"/>
              </a:ext>
            </a:extLst>
          </p:cNvPr>
          <p:cNvSpPr txBox="1"/>
          <p:nvPr/>
        </p:nvSpPr>
        <p:spPr>
          <a:xfrm>
            <a:off x="9394371" y="1905000"/>
            <a:ext cx="1221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nergens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17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3447283" y="5617811"/>
            <a:ext cx="2944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Je ne comprends pas du tout.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AB069-C1E4-436B-E1D3-AF55EB4F443B}"/>
              </a:ext>
            </a:extLst>
          </p:cNvPr>
          <p:cNvSpPr txBox="1"/>
          <p:nvPr/>
        </p:nvSpPr>
        <p:spPr>
          <a:xfrm>
            <a:off x="3447283" y="578469"/>
            <a:ext cx="2724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Tu comprends?</a:t>
            </a:r>
          </a:p>
        </p:txBody>
      </p:sp>
      <p:pic>
        <p:nvPicPr>
          <p:cNvPr id="18434" name="Picture 2" descr="Very Confused GIFs | Tenor">
            <a:extLst>
              <a:ext uri="{FF2B5EF4-FFF2-40B4-BE49-F238E27FC236}">
                <a16:creationId xmlns:a16="http://schemas.microsoft.com/office/drawing/2014/main" id="{62FF5300-4B89-9372-63F1-8227C7FC8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8527"/>
            <a:ext cx="4724400" cy="343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CAF488-0DDA-811E-835A-5E77F7872E97}"/>
              </a:ext>
            </a:extLst>
          </p:cNvPr>
          <p:cNvSpPr txBox="1"/>
          <p:nvPr/>
        </p:nvSpPr>
        <p:spPr>
          <a:xfrm>
            <a:off x="9394371" y="1905000"/>
            <a:ext cx="1755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helemaal</a:t>
            </a:r>
            <a:r>
              <a:rPr lang="fr-FR" dirty="0">
                <a:solidFill>
                  <a:srgbClr val="0070C0"/>
                </a:solidFill>
              </a:rPr>
              <a:t> niet</a:t>
            </a:r>
          </a:p>
        </p:txBody>
      </p:sp>
    </p:spTree>
    <p:extLst>
      <p:ext uri="{BB962C8B-B14F-4D97-AF65-F5344CB8AC3E}">
        <p14:creationId xmlns:p14="http://schemas.microsoft.com/office/powerpoint/2010/main" val="292326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3447283" y="5617811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Moi pas !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AB069-C1E4-436B-E1D3-AF55EB4F443B}"/>
              </a:ext>
            </a:extLst>
          </p:cNvPr>
          <p:cNvSpPr txBox="1"/>
          <p:nvPr/>
        </p:nvSpPr>
        <p:spPr>
          <a:xfrm>
            <a:off x="3447283" y="578469"/>
            <a:ext cx="4636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Qui veux faire la vaisselle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CAF488-0DDA-811E-835A-5E77F7872E97}"/>
              </a:ext>
            </a:extLst>
          </p:cNvPr>
          <p:cNvSpPr txBox="1"/>
          <p:nvPr/>
        </p:nvSpPr>
        <p:spPr>
          <a:xfrm>
            <a:off x="9394371" y="1905000"/>
            <a:ext cx="1270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Ik niet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Ook</a:t>
            </a:r>
            <a:r>
              <a:rPr lang="fr-FR" dirty="0">
                <a:solidFill>
                  <a:srgbClr val="0070C0"/>
                </a:solidFill>
              </a:rPr>
              <a:t> niet</a:t>
            </a:r>
          </a:p>
        </p:txBody>
      </p:sp>
      <p:pic>
        <p:nvPicPr>
          <p:cNvPr id="20482" name="Picture 2" descr="The formula for who should do the dishes - Macleans.ca">
            <a:extLst>
              <a:ext uri="{FF2B5EF4-FFF2-40B4-BE49-F238E27FC236}">
                <a16:creationId xmlns:a16="http://schemas.microsoft.com/office/drawing/2014/main" id="{140CF8B9-3D05-4881-9E93-3E2DD13AB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785" y="1419821"/>
            <a:ext cx="4781777" cy="365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48A940-20BE-8B84-606A-5F1D165E43E0}"/>
              </a:ext>
            </a:extLst>
          </p:cNvPr>
          <p:cNvSpPr txBox="1"/>
          <p:nvPr/>
        </p:nvSpPr>
        <p:spPr>
          <a:xfrm>
            <a:off x="5036094" y="5617811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Moi non plus ! </a:t>
            </a:r>
          </a:p>
        </p:txBody>
      </p:sp>
    </p:spTree>
    <p:extLst>
      <p:ext uri="{BB962C8B-B14F-4D97-AF65-F5344CB8AC3E}">
        <p14:creationId xmlns:p14="http://schemas.microsoft.com/office/powerpoint/2010/main" val="131678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72A388-3362-2C11-4526-9EB85CFB1C21}"/>
              </a:ext>
            </a:extLst>
          </p:cNvPr>
          <p:cNvSpPr txBox="1"/>
          <p:nvPr/>
        </p:nvSpPr>
        <p:spPr>
          <a:xfrm>
            <a:off x="3447283" y="5617811"/>
            <a:ext cx="2346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Il n’est toujours pas là 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AB069-C1E4-436B-E1D3-AF55EB4F443B}"/>
              </a:ext>
            </a:extLst>
          </p:cNvPr>
          <p:cNvSpPr txBox="1"/>
          <p:nvPr/>
        </p:nvSpPr>
        <p:spPr>
          <a:xfrm>
            <a:off x="3447283" y="578469"/>
            <a:ext cx="1641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Il est là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CAF488-0DDA-811E-835A-5E77F7872E97}"/>
              </a:ext>
            </a:extLst>
          </p:cNvPr>
          <p:cNvSpPr txBox="1"/>
          <p:nvPr/>
        </p:nvSpPr>
        <p:spPr>
          <a:xfrm>
            <a:off x="9394371" y="1905000"/>
            <a:ext cx="1496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steeds</a:t>
            </a:r>
            <a:r>
              <a:rPr lang="fr-FR" dirty="0">
                <a:solidFill>
                  <a:srgbClr val="0070C0"/>
                </a:solidFill>
              </a:rPr>
              <a:t> niet</a:t>
            </a:r>
          </a:p>
        </p:txBody>
      </p:sp>
      <p:pic>
        <p:nvPicPr>
          <p:cNvPr id="24578" name="Picture 2" descr="Late Icons - Free SVG &amp; PNG Late Images - Noun Project">
            <a:extLst>
              <a:ext uri="{FF2B5EF4-FFF2-40B4-BE49-F238E27FC236}">
                <a16:creationId xmlns:a16="http://schemas.microsoft.com/office/drawing/2014/main" id="{CD47C24A-F122-66BF-2AF6-535CE11C6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571" y="1306286"/>
            <a:ext cx="3599543" cy="359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9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1005</Words>
  <Application>Microsoft Macintosh PowerPoint</Application>
  <PresentationFormat>Widescreen</PresentationFormat>
  <Paragraphs>185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Wingdings</vt:lpstr>
      <vt:lpstr>Office Theme</vt:lpstr>
      <vt:lpstr>La négation </vt:lpstr>
      <vt:lpstr>Le verbe est un sandwich! 🥪</vt:lpstr>
      <vt:lpstr>L’auxiliaire est un sandwich! 🥪</vt:lpstr>
      <vt:lpstr>Autres négations…</vt:lpstr>
      <vt:lpstr>PowerPoint Presentation</vt:lpstr>
      <vt:lpstr>PowerPoint Presentation</vt:lpstr>
      <vt:lpstr>PowerPoint Presentation</vt:lpstr>
      <vt:lpstr>Quelle expression exprime le contraire?</vt:lpstr>
      <vt:lpstr>Quelle expression exprime le contraire?</vt:lpstr>
      <vt:lpstr>Quelle expression exprime le contraire?</vt:lpstr>
      <vt:lpstr>Quelle expression exprime le contraire?</vt:lpstr>
      <vt:lpstr>Quelle expression exprime le contraire?</vt:lpstr>
      <vt:lpstr>Quelle expression exprime le contraire?</vt:lpstr>
      <vt:lpstr>Quelle expression exprime le contraire?</vt:lpstr>
      <vt:lpstr>Quelle expression exprime le contraire?</vt:lpstr>
      <vt:lpstr>Quelle expression exprime le contraire?</vt:lpstr>
      <vt:lpstr>- Mettez-vous en cercle et faites passez la balle. - Pour chaque icone, un élève pose une question, un autre élève répond avec une négation. - Variez les structures.   Exemple: Est-ce que tu aimes porter des robes? / Non je ne porte jamais de robes.</vt:lpstr>
      <vt:lpstr>Répondez comme dans le modèle.</vt:lpstr>
      <vt:lpstr>Répondez comme dans le modèle.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De Mey</dc:creator>
  <cp:lastModifiedBy>Melanie De Mey</cp:lastModifiedBy>
  <cp:revision>10</cp:revision>
  <dcterms:created xsi:type="dcterms:W3CDTF">2025-11-05T18:12:05Z</dcterms:created>
  <dcterms:modified xsi:type="dcterms:W3CDTF">2025-11-13T07:21:58Z</dcterms:modified>
</cp:coreProperties>
</file>