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0" r:id="rId4"/>
    <p:sldId id="259" r:id="rId5"/>
    <p:sldId id="262" r:id="rId6"/>
    <p:sldId id="286" r:id="rId7"/>
    <p:sldId id="275" r:id="rId8"/>
    <p:sldId id="276" r:id="rId9"/>
    <p:sldId id="287" r:id="rId10"/>
    <p:sldId id="279" r:id="rId11"/>
    <p:sldId id="280" r:id="rId12"/>
    <p:sldId id="295" r:id="rId13"/>
    <p:sldId id="281" r:id="rId14"/>
    <p:sldId id="265" r:id="rId15"/>
    <p:sldId id="283" r:id="rId16"/>
    <p:sldId id="284" r:id="rId17"/>
    <p:sldId id="282" r:id="rId18"/>
    <p:sldId id="285" r:id="rId19"/>
    <p:sldId id="264" r:id="rId20"/>
    <p:sldId id="289" r:id="rId21"/>
    <p:sldId id="288" r:id="rId22"/>
    <p:sldId id="290" r:id="rId23"/>
    <p:sldId id="291" r:id="rId24"/>
    <p:sldId id="267" r:id="rId25"/>
    <p:sldId id="304" r:id="rId26"/>
    <p:sldId id="305" r:id="rId27"/>
    <p:sldId id="268" r:id="rId28"/>
    <p:sldId id="294" r:id="rId29"/>
    <p:sldId id="297" r:id="rId30"/>
    <p:sldId id="293" r:id="rId31"/>
    <p:sldId id="301" r:id="rId32"/>
    <p:sldId id="298" r:id="rId33"/>
    <p:sldId id="271" r:id="rId34"/>
    <p:sldId id="302" r:id="rId35"/>
    <p:sldId id="303" r:id="rId36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5775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outlineViewPr>
    <p:cViewPr>
      <p:scale>
        <a:sx n="33" d="100"/>
        <a:sy n="33" d="100"/>
      </p:scale>
      <p:origin x="0" y="-30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18:37:21.62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24575,'11'54'0,"1"-1"0,6 1 0,4 0 0,3 9 0,5 3-492,17 19 0,4 4 164,-17-25 0,1 2 0,2 2 0,9 13 0,4 3 0,1-1 0,0-3 0,2-2 0,1 3 82,-10-14 0,1 3 0,0-1 0,3 0 0,4-2 0,2 0 0,1-1 0,-1 2 0,-1 2 0,-1 1 0,1 0 0,2-1 0,5-3 0,3-1 0,-1-2 0,-3-2-82,-1 4 0,-3-3 0,6 4 131,-7-10 0,7 4 1,1 1-1,-2-4 0,-8-7-295,15 13 0,1 0 295,-8-7 0,12 10 1,4 4-1,-4-6 0,-11-11-221,4-2 1,0-2 417,-7-4 0,10 10 0,3 2 0,-1-2 0,-9-9 0,22 11 0,-2-2 0,-16-9 0,7 6 0,-1 0 0,-4-4-101,-1-2 0,-4-2 1,1 1 100,7 8 0,0 2 0,0 0 0,1-4 0,-1 0 0,-3-1 0,-14-6 0,-3-1 0,6 2 0,6-1 0,7 3 0,0-2 0,-10-3 0,5 6 0,0 3 0,4 0 0,12 9 0,1-1 0,-13-7 0,-5-1 0,-2 0 176,10 7 1,7 7-1,-7-5-176,-8-4 0,-4-1 327,-9-11 1,0 2 0,-4-2 58,2 4 1,-2 2-387,3 1 0,3 3 0,-9-7 0,7 17 491,7 1 1,-3-3 491,-17-11 0,7 6 0,-10-11 0,-10-17 0,-6 0 0,-2-13 0,-5-2 0,-1-4 0,-4-1-153,-2 0-830,1 0 0,-4 1 0,4-1 0,-5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18:37:23.111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4152 24575,'68'-36'0,"0"0"0,-8-5 0,2-6 0,-2 1 0,13-5 0,8-7-197,-12 6 0,11-10 1,6-4-1,-4 2 0,-8 7-131,-3 1 0,-8 6 0,13-9 205,-15 12 0,11-7 0,6-6 0,4-1 0,0-1 0,-3 2 0,-7 4 0,-9 8-205,19-19 0,-12 9 0,10-6 187,-16 15 1,8-6-1,5-2 1,3-2-1,-1 0 1,-3 4-1,-6 5-105,16-11 0,-6 5 0,-1 2 0,3-3 49,-5 2 0,2-1 1,1-1-1,1 0 0,-1 1 0,0 2 0,1 0 1,-1 0-1,0 2 0,-1-1 0,-5 4 0,-2 0 1,1 1-1,-1 0 0,1 1 0,2 0 0,0 0 1,1 2-1,-1 0 0,0 2-49,13-5 0,0 2 0,0 1 0,-1-1 0,1-2 0,0-1 0,-1 1 0,-5 5-82,1 1 0,-5 5 0,3-1 82,-11 3 0,2 0 0,0 0 0,-3 3-82,4 2 0,-3 3 0,2-1 211,8-5 0,3-1 1,-1 3 443,-4 7 1,0 2 0,-3 1-163,22-9 0,-5 3 326,-15 11 1,-3 3-1,-3-1 1,-3 2-170,-13 3 1,-3 1 168,3 0 1,-2 0 491,43-1 0,-14-5-278,-24 13 278,-12-6 0,-16 7 0,-8-5 0,-5 4 0,-1-9 0,-6 9 0,1-4-332,-1 1-651,-4-2 0,-2-4 0,-4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18:39:07.465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0 0 24575,'6'55'0,"11"3"0,9 22 0,0-29 0,3 2-492,-1 0 0,2 1 0,2 7 0,2 1 358,6 1 1,0-1 133,-4-7 0,1 0-492,8 8 0,2 1 307,-3-4 1,2 0 184,15 16 0,1-2 0,-19-19 0,1 0 0,16 17 0,0-2 0,-16-21 0,-1-2 0,5 10 0,2 0 0,2-1 0,0-1 0,-1-4 0,0 0 0,-4 0 0,1 0 0,2-4 0,0 1 0,-2 2 0,0 0 0,-2-6 0,1-1 251,-5-1 0,-2-2-251,24 19 0,-9 0 0,-3-16 0,-5 9 0,-1-12 0,-9-3 983,-6-6-932,-1-6 932,0 5-298,-6-11-301,0 10-384,-6-11 0,6 11 0,-10-15 0,9 9 0,-14-10 0,3 4 0,-3-4 0,-1 3 0,4-7 0,1 11 0,0-10 0,-1 6 0,-4-8 0,0-1 0,0 1 0,-1 0 0,-2 0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18:39:08.936"/>
    </inkml:context>
    <inkml:brush xml:id="br0">
      <inkml:brushProperty name="width" value="0.35" units="cm"/>
      <inkml:brushProperty name="height" value="0.35" units="cm"/>
      <inkml:brushProperty name="color" value="#66CC00"/>
    </inkml:brush>
  </inkml:definitions>
  <inkml:trace contextRef="#ctx0" brushRef="#br0">1250 1 24575,'0'41'0,"5"14"0,12 3 0,4 22 0,3-13-545,7 28 545,-11-26 0,6 12 0,-4-18 134,-5-7-134,5 0 0,-5-12 0,-2-4 0,-2-16 0,-3-2 411,2-5-411,-3-4 0,-1-1 0,0-4 0,-4 0 0,3 0 0,-6 3 0,2-2 0,-3 2 0,4-3 0,-3 0 0,-24-1 0,-15-2 0,-28-2 0,-33 4-492,48-7 0,-2 1 304,-16 6 1,-3 0 187,0-7 0,0 1 0,-4 6 0,-2 0 0,0-3 0,3 1 0,15 1 0,2 1-189,-1-3 0,2 1 189,-25 6 0,0-5 0,9 6 0,17 0 0,14-6 0,12-2 0,12 0 983,6-3-867,5 2 1,-1-3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4E603-EF43-8C42-B001-C121C475BF6A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0BA6B-57C1-134B-AD93-DC969D221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83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0BA6B-57C1-134B-AD93-DC969D221747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84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</a:t>
            </a:r>
            <a:r>
              <a:rPr lang="fr-FR" dirty="0" err="1"/>
              <a:t>www.flickr.com</a:t>
            </a:r>
            <a:r>
              <a:rPr lang="fr-FR" dirty="0"/>
              <a:t>/photos/</a:t>
            </a:r>
            <a:r>
              <a:rPr lang="fr-FR" dirty="0" err="1"/>
              <a:t>paullew</a:t>
            </a:r>
            <a:r>
              <a:rPr lang="fr-FR" dirty="0"/>
              <a:t>/3248872904/in/</a:t>
            </a:r>
            <a:r>
              <a:rPr lang="fr-FR" dirty="0" err="1"/>
              <a:t>photostream</a:t>
            </a:r>
            <a:r>
              <a:rPr lang="fr-FR" dirty="0"/>
              <a:t>/</a:t>
            </a:r>
          </a:p>
          <a:p>
            <a:r>
              <a:rPr lang="fr-FR" dirty="0"/>
              <a:t>https://</a:t>
            </a:r>
            <a:r>
              <a:rPr lang="fr-FR" dirty="0" err="1"/>
              <a:t>voxenigma.com</a:t>
            </a:r>
            <a:r>
              <a:rPr lang="fr-FR" dirty="0"/>
              <a:t>/histoire-chandeleur-origine-</a:t>
            </a:r>
            <a:r>
              <a:rPr lang="fr-FR" dirty="0" err="1"/>
              <a:t>crepes</a:t>
            </a:r>
            <a:r>
              <a:rPr lang="fr-FR" dirty="0"/>
              <a:t>/</a:t>
            </a:r>
          </a:p>
          <a:p>
            <a:r>
              <a:rPr lang="fr-FR" dirty="0"/>
              <a:t>https://</a:t>
            </a:r>
            <a:r>
              <a:rPr lang="fr-FR" dirty="0" err="1"/>
              <a:t>histories.be</a:t>
            </a:r>
            <a:r>
              <a:rPr lang="fr-FR" dirty="0"/>
              <a:t>/</a:t>
            </a:r>
            <a:r>
              <a:rPr lang="fr-FR" dirty="0" err="1"/>
              <a:t>ritueel</a:t>
            </a:r>
            <a:r>
              <a:rPr lang="fr-FR" dirty="0"/>
              <a:t>/maria-</a:t>
            </a:r>
            <a:r>
              <a:rPr lang="fr-FR" dirty="0" err="1"/>
              <a:t>lichtmis</a:t>
            </a:r>
            <a:r>
              <a:rPr lang="fr-FR" dirty="0"/>
              <a:t>/</a:t>
            </a:r>
          </a:p>
          <a:p>
            <a:r>
              <a:rPr lang="fr-FR" dirty="0"/>
              <a:t>https://</a:t>
            </a:r>
            <a:r>
              <a:rPr lang="fr-FR" dirty="0" err="1"/>
              <a:t>yourtourinparis.com</a:t>
            </a:r>
            <a:r>
              <a:rPr lang="fr-FR" dirty="0"/>
              <a:t>/2021/01/29/la-chandeleur-and-the-best-</a:t>
            </a:r>
            <a:r>
              <a:rPr lang="fr-FR" dirty="0" err="1"/>
              <a:t>crepe</a:t>
            </a:r>
            <a:r>
              <a:rPr lang="fr-FR" dirty="0"/>
              <a:t>-</a:t>
            </a:r>
            <a:r>
              <a:rPr lang="fr-FR" dirty="0" err="1"/>
              <a:t>recipe</a:t>
            </a:r>
            <a:r>
              <a:rPr lang="fr-FR" dirty="0"/>
              <a:t>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0BA6B-57C1-134B-AD93-DC969D221747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81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15DB-2B74-F6C7-9898-4A469AB4B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F99F6-DE5B-4ADC-E5A6-12AE2526C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89C26-8D36-580D-CA85-D6CC9C674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4FEDE-218A-7447-33AD-99870A05E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5653E-0480-A53A-47A0-687C6A3A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28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BF09-5389-8585-53C2-E1D0C9DC6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511A7-3ABF-F936-B950-90E4AF796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E3A04-54FB-CF68-2767-503868165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4A212-95AD-8F19-28C9-A0BFE843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CE083-CF16-71AF-F318-4C3B7FD7E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089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0749-51F5-E6AC-82C4-97A420A67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B972B-6C00-F26E-6468-66FDA3D54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8B4FD-D3AF-A597-77FF-7FB680A4A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8E597-D719-9F85-6B76-89D97D807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CEC6-1B63-3D27-E3C7-230579EF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14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F2E9-3512-B280-5B72-9BA287C9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20973-7427-97E5-08FA-0B3FE88FF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CBDBD-B8B1-37B4-9267-ABC8C7FCA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96CBB-9CF9-FAFC-181E-01AD28FE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C508A-1957-CD03-A236-06F4ED5A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32CCE-F3B0-D33D-B944-300A52165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13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325E-2FCB-49C5-5F94-EB390E18F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FDAD7-D7B9-4994-33CC-4CE4021C8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1D884-44A7-AC26-4DBB-D966980A7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5C2E8-13D1-963B-E6B4-E34CE245A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C2F75-1091-4B06-54E9-0D465053E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E86F47-81CE-A901-5193-884FA4889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34DE7-AF86-4279-B23D-D2294778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0E67A-AFCA-1D06-41EB-C8A7DB1A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40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9158-2DE9-16F0-2CDD-E79C3A553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F29710-5C8A-FD20-6CBC-1BDAA2680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C53716-2921-EE71-546E-0F3E16285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CD40F-FF40-3BE4-1627-3ACCBAC3F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966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A58660-2D66-9C80-A962-F9E44371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204AF-5597-2FAF-A814-1234E8FE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41821-66E6-C7F4-EDDA-557CE05CF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27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A8A2-C565-A4B4-B099-3CDD33A3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605FF-5854-843F-BE51-AA6CBFDA8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FC08D-8D16-CB6F-6664-E9FE68489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AA95A-5798-06C4-26CB-13B67B4D3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156F6-D9C6-AA1A-6A04-3F3D9A6E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1589B-35E2-3827-5ECD-05063582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41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A262-F260-7F76-5D78-B76192051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C93FCC-86A1-7108-0932-B52BA6961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4F81E-D294-0D35-9BAB-DF0B21DCB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F8F05-3DBA-249D-6A0C-67F79F52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4A09B-79AC-C0B6-2218-515107F8C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B6073C-2389-5CCA-C4F0-13DE53BA4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9713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E27F-1DF8-4AB0-69E6-87FC1013B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E3C04-7EE9-0EB8-7E44-1A5F9B792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FD66A-7F71-6D46-ABE4-7B4524D7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A81F2-CE4B-69B2-1FBF-B74285281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53DDE-FDD2-081C-C2D3-4FEAD4CFA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9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37FDFE-3CB7-8C20-ED13-75678EA3F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F500C-AF68-7676-1B50-F6D7AC2C3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B72DE-8915-623A-B1C2-B4B4B1B1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1A8E9-2C0E-FD34-EB0B-CCAA28C1A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E048A-F159-8E53-0BED-13B645B1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58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3353B8-F7E4-5D11-D610-CB13DE30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27D5D-AABD-CF54-7843-B8E5F170C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3D65-A1F2-8F73-957F-75DDF3C322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15F11-0B1A-8B49-8660-7EEFA3E5267F}" type="datetimeFigureOut">
              <a:rPr lang="fr-FR" smtClean="0"/>
              <a:t>08/01/2026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3E971-D00D-BCA2-F79E-3A0235E4D6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CE675-6F2C-D5E0-3ABF-A07A0DA69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87B63-F6C8-FD46-A1B2-2E012E325F2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39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41BF7-1BA5-645C-C323-DAA328877E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dirty="0"/>
              <a:t>Les articles</a:t>
            </a:r>
          </a:p>
        </p:txBody>
      </p:sp>
      <p:pic>
        <p:nvPicPr>
          <p:cNvPr id="1026" name="Picture 2" descr="Article, message, write icon .Writer pen line icon set. Write hand blog ...">
            <a:extLst>
              <a:ext uri="{FF2B5EF4-FFF2-40B4-BE49-F238E27FC236}">
                <a16:creationId xmlns:a16="http://schemas.microsoft.com/office/drawing/2014/main" id="{4C167422-2AE4-7F76-A8AA-F33037629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7" y="2203451"/>
            <a:ext cx="27051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F388BFF-060A-F01F-888C-514CA08DF163}"/>
              </a:ext>
            </a:extLst>
          </p:cNvPr>
          <p:cNvGrpSpPr/>
          <p:nvPr/>
        </p:nvGrpSpPr>
        <p:grpSpPr>
          <a:xfrm>
            <a:off x="607342" y="1917000"/>
            <a:ext cx="2624760" cy="2271240"/>
            <a:chOff x="607342" y="1917000"/>
            <a:chExt cx="2624760" cy="227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5D76F4C-97FB-2E7D-1F55-B6BA5E69BC43}"/>
                    </a:ext>
                  </a:extLst>
                </p14:cNvPr>
                <p14:cNvContentPartPr/>
                <p14:nvPr/>
              </p14:nvContentPartPr>
              <p14:xfrm>
                <a:off x="632182" y="1917000"/>
                <a:ext cx="2158200" cy="2271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5D76F4C-97FB-2E7D-1F55-B6BA5E69BC4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69182" y="1854000"/>
                  <a:ext cx="2283840" cy="239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1C0DFA1-2942-D381-D46B-D0DD54D25459}"/>
                    </a:ext>
                  </a:extLst>
                </p14:cNvPr>
                <p14:cNvContentPartPr/>
                <p14:nvPr/>
              </p14:nvContentPartPr>
              <p14:xfrm>
                <a:off x="607342" y="2652840"/>
                <a:ext cx="2624760" cy="14947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1C0DFA1-2942-D381-D46B-D0DD54D2545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4702" y="2590200"/>
                  <a:ext cx="2750400" cy="162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E000CF-B278-A7BB-DA24-3BAD6AEF2829}"/>
              </a:ext>
            </a:extLst>
          </p:cNvPr>
          <p:cNvGrpSpPr/>
          <p:nvPr/>
        </p:nvGrpSpPr>
        <p:grpSpPr>
          <a:xfrm>
            <a:off x="8287289" y="1124640"/>
            <a:ext cx="1016280" cy="1179000"/>
            <a:chOff x="9119623" y="1124640"/>
            <a:chExt cx="1016280" cy="1179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2E5235F-B80C-9F48-936E-7F539E983B48}"/>
                    </a:ext>
                  </a:extLst>
                </p14:cNvPr>
                <p14:cNvContentPartPr/>
                <p14:nvPr/>
              </p14:nvContentPartPr>
              <p14:xfrm>
                <a:off x="9119623" y="1124640"/>
                <a:ext cx="862920" cy="1069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2E5235F-B80C-9F48-936E-7F539E983B4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056623" y="1061640"/>
                  <a:ext cx="988560" cy="11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482994D-FB04-010B-AE58-CE110325212C}"/>
                    </a:ext>
                  </a:extLst>
                </p14:cNvPr>
                <p14:cNvContentPartPr/>
                <p14:nvPr/>
              </p14:nvContentPartPr>
              <p14:xfrm>
                <a:off x="9571783" y="1905120"/>
                <a:ext cx="564120" cy="398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482994D-FB04-010B-AE58-CE110325212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509143" y="1842480"/>
                  <a:ext cx="689760" cy="5241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7CF2C09-FB57-1A19-1ED2-19CFA8763452}"/>
              </a:ext>
            </a:extLst>
          </p:cNvPr>
          <p:cNvSpPr txBox="1"/>
          <p:nvPr/>
        </p:nvSpPr>
        <p:spPr>
          <a:xfrm>
            <a:off x="9598578" y="1001456"/>
            <a:ext cx="14562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accent6"/>
                </a:solidFill>
              </a:rPr>
              <a:t>le 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</a:rPr>
              <a:t>des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</a:rPr>
              <a:t>du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</a:rPr>
              <a:t>un</a:t>
            </a:r>
          </a:p>
          <a:p>
            <a:pPr algn="ctr"/>
            <a:r>
              <a:rPr lang="fr-FR" sz="4000" dirty="0">
                <a:solidFill>
                  <a:schemeClr val="accent6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7764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9CE593F-FDEF-C943-7B5B-E256DB5E8CD9}"/>
              </a:ext>
            </a:extLst>
          </p:cNvPr>
          <p:cNvSpPr txBox="1"/>
          <p:nvPr/>
        </p:nvSpPr>
        <p:spPr>
          <a:xfrm>
            <a:off x="934770" y="1255495"/>
            <a:ext cx="4557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C’est quoi un « article » 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B48C1E-7772-99A7-AF4D-350A0AE6FC5D}"/>
              </a:ext>
            </a:extLst>
          </p:cNvPr>
          <p:cNvSpPr txBox="1"/>
          <p:nvPr/>
        </p:nvSpPr>
        <p:spPr>
          <a:xfrm>
            <a:off x="904618" y="2323329"/>
            <a:ext cx="3180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C’est un type de…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2ED104-205E-137A-62C6-51BF0A5DB0D7}"/>
              </a:ext>
            </a:extLst>
          </p:cNvPr>
          <p:cNvSpPr txBox="1"/>
          <p:nvPr/>
        </p:nvSpPr>
        <p:spPr>
          <a:xfrm>
            <a:off x="934770" y="4618841"/>
            <a:ext cx="941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Il y a plusieurs types de déterminants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751512-9D3E-4CAB-84FA-6BC1B1D55E4C}"/>
              </a:ext>
            </a:extLst>
          </p:cNvPr>
          <p:cNvSpPr txBox="1"/>
          <p:nvPr/>
        </p:nvSpPr>
        <p:spPr>
          <a:xfrm>
            <a:off x="4085489" y="231539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« déterminant » (</a:t>
            </a:r>
            <a:r>
              <a:rPr lang="fr-FR" sz="3200" dirty="0" err="1"/>
              <a:t>lidwoord</a:t>
            </a:r>
            <a:r>
              <a:rPr lang="fr-FR" sz="3200" dirty="0"/>
              <a:t>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19EB43-3719-246D-9F37-CA3AA0282741}"/>
              </a:ext>
            </a:extLst>
          </p:cNvPr>
          <p:cNvSpPr txBox="1"/>
          <p:nvPr/>
        </p:nvSpPr>
        <p:spPr>
          <a:xfrm>
            <a:off x="904618" y="3298839"/>
            <a:ext cx="101552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Un </a:t>
            </a:r>
            <a:r>
              <a:rPr lang="fr-FR" sz="3200" b="1" dirty="0"/>
              <a:t>déterminant</a:t>
            </a:r>
            <a:r>
              <a:rPr lang="fr-FR" sz="3200" dirty="0"/>
              <a:t> va accompagner un </a:t>
            </a:r>
            <a:r>
              <a:rPr lang="fr-FR" sz="3200" b="1" dirty="0"/>
              <a:t>nom commun</a:t>
            </a:r>
          </a:p>
          <a:p>
            <a:r>
              <a:rPr lang="fr-FR" sz="3200" dirty="0"/>
              <a:t>	le chat - l’école - une bouteille - … </a:t>
            </a:r>
          </a:p>
        </p:txBody>
      </p:sp>
    </p:spTree>
    <p:extLst>
      <p:ext uri="{BB962C8B-B14F-4D97-AF65-F5344CB8AC3E}">
        <p14:creationId xmlns:p14="http://schemas.microsoft.com/office/powerpoint/2010/main" val="420506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Leçon - Déterminants - L'instit.com">
            <a:extLst>
              <a:ext uri="{FF2B5EF4-FFF2-40B4-BE49-F238E27FC236}">
                <a16:creationId xmlns:a16="http://schemas.microsoft.com/office/drawing/2014/main" id="{92E44AFA-AC7F-3E17-F2DB-7A243375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829" y="506994"/>
            <a:ext cx="6976166" cy="563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F3EBAFC-0B2D-E4D2-40F5-3262CFAF8132}"/>
              </a:ext>
            </a:extLst>
          </p:cNvPr>
          <p:cNvSpPr/>
          <p:nvPr/>
        </p:nvSpPr>
        <p:spPr>
          <a:xfrm>
            <a:off x="6096000" y="315686"/>
            <a:ext cx="3004457" cy="59327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80471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Leçon - Déterminants - L'instit.com">
            <a:extLst>
              <a:ext uri="{FF2B5EF4-FFF2-40B4-BE49-F238E27FC236}">
                <a16:creationId xmlns:a16="http://schemas.microsoft.com/office/drawing/2014/main" id="{92E44AFA-AC7F-3E17-F2DB-7A243375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163" y="1116590"/>
            <a:ext cx="6976166" cy="563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F3EBAFC-0B2D-E4D2-40F5-3262CFAF8132}"/>
              </a:ext>
            </a:extLst>
          </p:cNvPr>
          <p:cNvSpPr/>
          <p:nvPr/>
        </p:nvSpPr>
        <p:spPr>
          <a:xfrm>
            <a:off x="4724397" y="2546865"/>
            <a:ext cx="2332891" cy="43111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E1AEDB9-4724-58F9-DC4A-D95F8C2573A3}"/>
              </a:ext>
            </a:extLst>
          </p:cNvPr>
          <p:cNvSpPr/>
          <p:nvPr/>
        </p:nvSpPr>
        <p:spPr>
          <a:xfrm>
            <a:off x="7318885" y="3780688"/>
            <a:ext cx="2106464" cy="27959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23B5FD0-2066-A9E2-A26C-30D41F1B78AA}"/>
              </a:ext>
            </a:extLst>
          </p:cNvPr>
          <p:cNvSpPr/>
          <p:nvPr/>
        </p:nvSpPr>
        <p:spPr>
          <a:xfrm>
            <a:off x="4521416" y="4252514"/>
            <a:ext cx="2106464" cy="23241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035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411053"/>
              </p:ext>
            </p:extLst>
          </p:nvPr>
        </p:nvGraphicFramePr>
        <p:xfrm>
          <a:off x="838200" y="1825625"/>
          <a:ext cx="1051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</p:spTree>
    <p:extLst>
      <p:ext uri="{BB962C8B-B14F-4D97-AF65-F5344CB8AC3E}">
        <p14:creationId xmlns:p14="http://schemas.microsoft.com/office/powerpoint/2010/main" val="389323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84AA7-2293-D79A-8F39-F73CD217E42D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315957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759516"/>
              </p:ext>
            </p:extLst>
          </p:nvPr>
        </p:nvGraphicFramePr>
        <p:xfrm>
          <a:off x="838200" y="1825625"/>
          <a:ext cx="1051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78249F-BBCB-A330-EDA1-46CEE925EF03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388928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8542545"/>
              </p:ext>
            </p:extLst>
          </p:nvPr>
        </p:nvGraphicFramePr>
        <p:xfrm>
          <a:off x="838200" y="1825625"/>
          <a:ext cx="1051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6396109" y="4131212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dirty="0" err="1"/>
              <a:t>honden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chiens.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dirty="0" err="1"/>
              <a:t>tafels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tables.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8BC061-9B90-F2BD-E762-740FA17A63AB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110483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6396109" y="4131212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honden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chiens.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tafels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tables.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8BC061-9B90-F2BD-E762-740FA17A63AB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1800320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942182"/>
              </p:ext>
            </p:extLst>
          </p:nvPr>
        </p:nvGraphicFramePr>
        <p:xfrm>
          <a:off x="838200" y="1825625"/>
          <a:ext cx="1051560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err="1"/>
                        <a:t>ø</a:t>
                      </a:r>
                      <a:endParaRPr lang="fr-F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err="1"/>
                        <a:t>ø</a:t>
                      </a:r>
                      <a:endParaRPr lang="fr-F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6396109" y="4131212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honden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chiens.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tafels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tables.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AB068-DE61-8202-A6F8-246ABEE339E7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226158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746454"/>
              </p:ext>
            </p:extLst>
          </p:nvPr>
        </p:nvGraphicFramePr>
        <p:xfrm>
          <a:off x="838200" y="1825625"/>
          <a:ext cx="1051560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 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een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err="1"/>
                        <a:t>ø</a:t>
                      </a:r>
                      <a:endParaRPr lang="fr-FR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200" dirty="0" err="1"/>
                        <a:t>ø</a:t>
                      </a:r>
                      <a:endParaRPr lang="fr-F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6396109" y="4131212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honden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chiens.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tafels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des</a:t>
            </a:r>
            <a:r>
              <a:rPr lang="fr-FR" sz="2400" dirty="0"/>
              <a:t> tables.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6F8F03-6CD6-B97B-6BE1-19B611F93C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déterminant article </a:t>
            </a:r>
            <a:r>
              <a:rPr lang="fr-FR" b="1" dirty="0"/>
              <a:t>indéfini : 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onbepaald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lidwoord</a:t>
            </a:r>
            <a:r>
              <a:rPr lang="fr-FR" sz="3000" b="1" dirty="0">
                <a:sym typeface="Wingdings" pitchFamily="2" charset="2"/>
              </a:rPr>
              <a:t> (</a:t>
            </a:r>
            <a:r>
              <a:rPr lang="fr-FR" sz="3000" b="1" dirty="0" err="1">
                <a:sym typeface="Wingdings" pitchFamily="2" charset="2"/>
              </a:rPr>
              <a:t>geen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specifieke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verwijzing</a:t>
            </a:r>
            <a:r>
              <a:rPr lang="fr-FR" sz="3000" b="1" dirty="0">
                <a:sym typeface="Wingdings" pitchFamily="2" charset="2"/>
              </a:rPr>
              <a:t>)</a:t>
            </a:r>
            <a:endParaRPr lang="fr-FR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42677-652A-5A62-C904-561B6DDD5455}"/>
              </a:ext>
            </a:extLst>
          </p:cNvPr>
          <p:cNvSpPr txBox="1"/>
          <p:nvPr/>
        </p:nvSpPr>
        <p:spPr>
          <a:xfrm>
            <a:off x="1219199" y="4056185"/>
            <a:ext cx="31066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hond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>
                <a:sym typeface="Wingdings" pitchFamily="2" charset="2"/>
              </a:rPr>
              <a:t>Je vois </a:t>
            </a:r>
            <a:r>
              <a:rPr lang="fr-FR" sz="2400" b="1" dirty="0">
                <a:sym typeface="Wingdings" pitchFamily="2" charset="2"/>
              </a:rPr>
              <a:t>un</a:t>
            </a:r>
            <a:r>
              <a:rPr lang="fr-FR" sz="2400" dirty="0">
                <a:sym typeface="Wingdings" pitchFamily="2" charset="2"/>
              </a:rPr>
              <a:t> chien.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zie</a:t>
            </a:r>
            <a:r>
              <a:rPr lang="fr-FR" sz="2400" dirty="0"/>
              <a:t> </a:t>
            </a:r>
            <a:r>
              <a:rPr lang="fr-FR" sz="2400" b="1" dirty="0" err="1"/>
              <a:t>een</a:t>
            </a:r>
            <a:r>
              <a:rPr lang="fr-FR" sz="2400" dirty="0"/>
              <a:t> </a:t>
            </a:r>
            <a:r>
              <a:rPr lang="fr-FR" sz="2400" dirty="0" err="1"/>
              <a:t>tafel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vois </a:t>
            </a:r>
            <a:r>
              <a:rPr lang="fr-FR" sz="2400" b="1" dirty="0"/>
              <a:t>une</a:t>
            </a:r>
            <a:r>
              <a:rPr lang="fr-FR" sz="2400" dirty="0"/>
              <a:t> table.</a:t>
            </a:r>
          </a:p>
        </p:txBody>
      </p:sp>
    </p:spTree>
    <p:extLst>
      <p:ext uri="{BB962C8B-B14F-4D97-AF65-F5344CB8AC3E}">
        <p14:creationId xmlns:p14="http://schemas.microsoft.com/office/powerpoint/2010/main" val="1784163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303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ATTENTION À…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868355" y="1379660"/>
            <a:ext cx="827880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La négation : 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l’article indéfini « des » devient « de » à la négation.</a:t>
            </a:r>
          </a:p>
          <a:p>
            <a:endParaRPr lang="fr-FR" sz="2800" dirty="0">
              <a:sym typeface="Wingdings" pitchFamily="2" charset="2"/>
            </a:endParaRPr>
          </a:p>
          <a:p>
            <a:pPr lvl="1"/>
            <a:r>
              <a:rPr lang="fr-FR" sz="2800" i="1" dirty="0">
                <a:sym typeface="Wingdings" pitchFamily="2" charset="2"/>
              </a:rPr>
              <a:t>J’ai acheté </a:t>
            </a:r>
            <a:r>
              <a:rPr lang="fr-FR" sz="2800" b="1" i="1" dirty="0">
                <a:sym typeface="Wingdings" pitchFamily="2" charset="2"/>
              </a:rPr>
              <a:t>des</a:t>
            </a:r>
            <a:r>
              <a:rPr lang="fr-FR" sz="2800" i="1" dirty="0">
                <a:sym typeface="Wingdings" pitchFamily="2" charset="2"/>
              </a:rPr>
              <a:t> nouveaux vêtements.</a:t>
            </a:r>
          </a:p>
          <a:p>
            <a:pPr lvl="1"/>
            <a:r>
              <a:rPr lang="fr-FR" sz="2800" i="1" dirty="0">
                <a:solidFill>
                  <a:srgbClr val="C00000"/>
                </a:solidFill>
                <a:sym typeface="Wingdings" pitchFamily="2" charset="2"/>
              </a:rPr>
              <a:t>Je n’ai pas acheté </a:t>
            </a:r>
            <a:r>
              <a:rPr lang="fr-FR" sz="2800" b="1" i="1" dirty="0">
                <a:solidFill>
                  <a:srgbClr val="C00000"/>
                </a:solidFill>
                <a:sym typeface="Wingdings" pitchFamily="2" charset="2"/>
              </a:rPr>
              <a:t>de</a:t>
            </a:r>
            <a:r>
              <a:rPr lang="fr-FR" sz="2800" i="1" dirty="0">
                <a:solidFill>
                  <a:srgbClr val="C00000"/>
                </a:solidFill>
                <a:sym typeface="Wingdings" pitchFamily="2" charset="2"/>
              </a:rPr>
              <a:t> nouveaux vêtements.</a:t>
            </a:r>
          </a:p>
          <a:p>
            <a:endParaRPr lang="fr-FR" sz="2800" dirty="0">
              <a:sym typeface="Wingdings" pitchFamily="2" charset="2"/>
            </a:endParaRPr>
          </a:p>
          <a:p>
            <a:pPr lvl="1"/>
            <a:r>
              <a:rPr lang="fr-FR" sz="2800" i="1" dirty="0">
                <a:sym typeface="Wingdings" pitchFamily="2" charset="2"/>
              </a:rPr>
              <a:t>J’ai </a:t>
            </a:r>
            <a:r>
              <a:rPr lang="fr-FR" sz="2800" b="1" i="1" dirty="0">
                <a:sym typeface="Wingdings" pitchFamily="2" charset="2"/>
              </a:rPr>
              <a:t>du</a:t>
            </a:r>
            <a:r>
              <a:rPr lang="fr-FR" sz="2800" i="1" dirty="0">
                <a:sym typeface="Wingdings" pitchFamily="2" charset="2"/>
              </a:rPr>
              <a:t> travail.</a:t>
            </a:r>
          </a:p>
          <a:p>
            <a:pPr lvl="1"/>
            <a:r>
              <a:rPr lang="fr-FR" sz="2800" i="1" dirty="0">
                <a:solidFill>
                  <a:srgbClr val="C00000"/>
                </a:solidFill>
                <a:sym typeface="Wingdings" pitchFamily="2" charset="2"/>
              </a:rPr>
              <a:t>Je n’ai plus </a:t>
            </a:r>
            <a:r>
              <a:rPr lang="fr-FR" sz="2800" b="1" i="1" dirty="0">
                <a:solidFill>
                  <a:srgbClr val="C00000"/>
                </a:solidFill>
                <a:sym typeface="Wingdings" pitchFamily="2" charset="2"/>
              </a:rPr>
              <a:t>de</a:t>
            </a:r>
            <a:r>
              <a:rPr lang="fr-FR" sz="2800" i="1" dirty="0">
                <a:solidFill>
                  <a:srgbClr val="C00000"/>
                </a:solidFill>
                <a:sym typeface="Wingdings" pitchFamily="2" charset="2"/>
              </a:rPr>
              <a:t> travail.</a:t>
            </a:r>
            <a:endParaRPr lang="fr-FR" sz="2800" i="1" dirty="0">
              <a:solidFill>
                <a:srgbClr val="C00000"/>
              </a:solidFill>
            </a:endParaRPr>
          </a:p>
          <a:p>
            <a:pPr lvl="1"/>
            <a:endParaRPr lang="fr-FR" sz="2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6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534136"/>
              </p:ext>
            </p:extLst>
          </p:nvPr>
        </p:nvGraphicFramePr>
        <p:xfrm>
          <a:off x="838200" y="1494285"/>
          <a:ext cx="10515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390006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502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1636213"/>
              </p:ext>
            </p:extLst>
          </p:nvPr>
        </p:nvGraphicFramePr>
        <p:xfrm>
          <a:off x="838200" y="149428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2400" dirty="0" err="1"/>
                        <a:t>onzijdig</a:t>
                      </a:r>
                      <a:r>
                        <a:rPr lang="fr-FR" sz="2400" dirty="0"/>
                        <a:t> : </a:t>
                      </a:r>
                      <a:r>
                        <a:rPr lang="fr-FR" sz="2400" i="1" dirty="0"/>
                        <a:t>het</a:t>
                      </a:r>
                    </a:p>
                    <a:p>
                      <a:r>
                        <a:rPr lang="fr-FR" sz="2400" dirty="0"/>
                        <a:t>(</a:t>
                      </a:r>
                      <a:r>
                        <a:rPr lang="fr-FR" sz="2400" dirty="0" err="1"/>
                        <a:t>Bestaat</a:t>
                      </a:r>
                      <a:r>
                        <a:rPr lang="fr-FR" sz="2400" dirty="0"/>
                        <a:t> niet in het Frans)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420955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330268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94110"/>
              </p:ext>
            </p:extLst>
          </p:nvPr>
        </p:nvGraphicFramePr>
        <p:xfrm>
          <a:off x="838200" y="149428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2400" dirty="0" err="1"/>
                        <a:t>onzijdig</a:t>
                      </a:r>
                      <a:r>
                        <a:rPr lang="fr-FR" sz="2400" dirty="0"/>
                        <a:t> : </a:t>
                      </a:r>
                      <a:r>
                        <a:rPr lang="fr-FR" sz="2400" i="1" dirty="0"/>
                        <a:t>het</a:t>
                      </a:r>
                    </a:p>
                    <a:p>
                      <a:r>
                        <a:rPr lang="fr-FR" sz="2400" dirty="0"/>
                        <a:t>(</a:t>
                      </a:r>
                      <a:r>
                        <a:rPr lang="fr-FR" sz="2400" dirty="0" err="1"/>
                        <a:t>Bestaat</a:t>
                      </a:r>
                      <a:r>
                        <a:rPr lang="fr-FR" sz="2400" dirty="0"/>
                        <a:t> niet in het Frans)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420955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247628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284378"/>
              </p:ext>
            </p:extLst>
          </p:nvPr>
        </p:nvGraphicFramePr>
        <p:xfrm>
          <a:off x="838200" y="149428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2400" dirty="0" err="1"/>
                        <a:t>onzijdig</a:t>
                      </a:r>
                      <a:r>
                        <a:rPr lang="fr-FR" sz="2400" dirty="0"/>
                        <a:t> : </a:t>
                      </a:r>
                      <a:r>
                        <a:rPr lang="fr-FR" sz="2400" i="1" dirty="0"/>
                        <a:t>het</a:t>
                      </a:r>
                    </a:p>
                    <a:p>
                      <a:r>
                        <a:rPr lang="fr-FR" sz="2400" dirty="0"/>
                        <a:t>(</a:t>
                      </a:r>
                      <a:r>
                        <a:rPr lang="fr-FR" sz="2400" dirty="0" err="1"/>
                        <a:t>Bestaat</a:t>
                      </a:r>
                      <a:r>
                        <a:rPr lang="fr-FR" sz="2400" dirty="0"/>
                        <a:t> niet in het Frans)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420955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D001D-D452-37F0-0B55-08219E4F5E87}"/>
              </a:ext>
            </a:extLst>
          </p:cNvPr>
          <p:cNvSpPr txBox="1"/>
          <p:nvPr/>
        </p:nvSpPr>
        <p:spPr>
          <a:xfrm>
            <a:off x="7105430" y="4165046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honden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chiens.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tafels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tables.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huizen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maisons.</a:t>
            </a:r>
          </a:p>
        </p:txBody>
      </p:sp>
    </p:spTree>
    <p:extLst>
      <p:ext uri="{BB962C8B-B14F-4D97-AF65-F5344CB8AC3E}">
        <p14:creationId xmlns:p14="http://schemas.microsoft.com/office/powerpoint/2010/main" val="309146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211961"/>
              </p:ext>
            </p:extLst>
          </p:nvPr>
        </p:nvGraphicFramePr>
        <p:xfrm>
          <a:off x="838200" y="149428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2400" dirty="0" err="1"/>
                        <a:t>onzijdig</a:t>
                      </a:r>
                      <a:r>
                        <a:rPr lang="fr-FR" sz="2400" dirty="0"/>
                        <a:t> : </a:t>
                      </a:r>
                      <a:r>
                        <a:rPr lang="fr-FR" sz="2400" i="1" dirty="0"/>
                        <a:t>het</a:t>
                      </a:r>
                    </a:p>
                    <a:p>
                      <a:r>
                        <a:rPr lang="fr-FR" sz="2400" dirty="0"/>
                        <a:t>(</a:t>
                      </a:r>
                      <a:r>
                        <a:rPr lang="fr-FR" sz="2400" dirty="0" err="1"/>
                        <a:t>Bestaat</a:t>
                      </a:r>
                      <a:r>
                        <a:rPr lang="fr-FR" sz="2400" dirty="0"/>
                        <a:t> niet in het Frans)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420955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D001D-D452-37F0-0B55-08219E4F5E87}"/>
              </a:ext>
            </a:extLst>
          </p:cNvPr>
          <p:cNvSpPr txBox="1"/>
          <p:nvPr/>
        </p:nvSpPr>
        <p:spPr>
          <a:xfrm>
            <a:off x="7105430" y="4165046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honden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chiens.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tafels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tables.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huizen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maisons.</a:t>
            </a:r>
          </a:p>
        </p:txBody>
      </p:sp>
    </p:spTree>
    <p:extLst>
      <p:ext uri="{BB962C8B-B14F-4D97-AF65-F5344CB8AC3E}">
        <p14:creationId xmlns:p14="http://schemas.microsoft.com/office/powerpoint/2010/main" val="3407902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871524"/>
              </p:ext>
            </p:extLst>
          </p:nvPr>
        </p:nvGraphicFramePr>
        <p:xfrm>
          <a:off x="838200" y="1494285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974694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4761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</a:t>
                      </a:r>
                      <a:r>
                        <a:rPr lang="fr-FR" sz="2800" dirty="0" err="1"/>
                        <a:t>sing</a:t>
                      </a:r>
                      <a:r>
                        <a:rPr lang="fr-FR" sz="2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 pluriel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 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la / l’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 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2400" dirty="0" err="1"/>
                        <a:t>onzijdig</a:t>
                      </a:r>
                      <a:r>
                        <a:rPr lang="fr-FR" sz="2400" dirty="0"/>
                        <a:t> : </a:t>
                      </a:r>
                      <a:r>
                        <a:rPr lang="fr-FR" sz="2400" i="1" dirty="0"/>
                        <a:t>het</a:t>
                      </a:r>
                    </a:p>
                    <a:p>
                      <a:r>
                        <a:rPr lang="fr-FR" sz="2400" dirty="0"/>
                        <a:t>(</a:t>
                      </a:r>
                      <a:r>
                        <a:rPr lang="fr-FR" sz="2400" dirty="0" err="1"/>
                        <a:t>Bestaat</a:t>
                      </a:r>
                      <a:r>
                        <a:rPr lang="fr-FR" sz="2400" dirty="0"/>
                        <a:t> niet in het Frans)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8979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2D37070-21F8-AEFB-12BF-73201934712D}"/>
              </a:ext>
            </a:extLst>
          </p:cNvPr>
          <p:cNvSpPr txBox="1"/>
          <p:nvPr/>
        </p:nvSpPr>
        <p:spPr>
          <a:xfrm>
            <a:off x="1193408" y="4209553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</a:t>
            </a:r>
            <a:r>
              <a:rPr lang="fr-FR" sz="2000" dirty="0"/>
              <a:t> chien.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het </a:t>
            </a:r>
            <a:r>
              <a:rPr lang="fr-FR" sz="2000" dirty="0"/>
              <a:t>huis.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la</a:t>
            </a:r>
            <a:r>
              <a:rPr lang="fr-FR" sz="2000" dirty="0"/>
              <a:t> maison.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97FD80-9D27-EFD2-993D-8E42E0721DE5}"/>
              </a:ext>
            </a:extLst>
          </p:cNvPr>
          <p:cNvSpPr txBox="1">
            <a:spLocks/>
          </p:cNvSpPr>
          <p:nvPr/>
        </p:nvSpPr>
        <p:spPr>
          <a:xfrm>
            <a:off x="838200" y="16872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Le déterminant article </a:t>
            </a:r>
            <a:r>
              <a:rPr lang="fr-FR" sz="4000" b="1" dirty="0"/>
              <a:t>défini : </a:t>
            </a:r>
            <a:br>
              <a:rPr lang="fr-FR" sz="4000" b="1" dirty="0"/>
            </a:br>
            <a:r>
              <a:rPr lang="fr-FR" sz="2800" b="1" dirty="0">
                <a:sym typeface="Wingdings" pitchFamily="2" charset="2"/>
              </a:rPr>
              <a:t> </a:t>
            </a:r>
            <a:r>
              <a:rPr lang="fr-FR" sz="2800" b="1" dirty="0" err="1">
                <a:sym typeface="Wingdings" pitchFamily="2" charset="2"/>
              </a:rPr>
              <a:t>bepaald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lidwoord</a:t>
            </a:r>
            <a:r>
              <a:rPr lang="fr-FR" sz="2800" b="1" dirty="0">
                <a:sym typeface="Wingdings" pitchFamily="2" charset="2"/>
              </a:rPr>
              <a:t> (</a:t>
            </a:r>
            <a:r>
              <a:rPr lang="fr-FR" sz="2800" b="1" dirty="0" err="1">
                <a:sym typeface="Wingdings" pitchFamily="2" charset="2"/>
              </a:rPr>
              <a:t>specifieke</a:t>
            </a:r>
            <a:r>
              <a:rPr lang="fr-FR" sz="2800" b="1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verwijzing</a:t>
            </a:r>
            <a:r>
              <a:rPr lang="fr-FR" sz="2800" b="1" dirty="0">
                <a:sym typeface="Wingdings" pitchFamily="2" charset="2"/>
              </a:rPr>
              <a:t>, </a:t>
            </a:r>
            <a:r>
              <a:rPr lang="fr-FR" sz="2800" b="1" dirty="0" err="1">
                <a:sym typeface="Wingdings" pitchFamily="2" charset="2"/>
              </a:rPr>
              <a:t>veralgemening</a:t>
            </a:r>
            <a:r>
              <a:rPr lang="fr-FR" sz="2800" b="1" dirty="0">
                <a:sym typeface="Wingdings" pitchFamily="2" charset="2"/>
              </a:rPr>
              <a:t>)</a:t>
            </a:r>
            <a:endParaRPr lang="fr-FR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D001D-D452-37F0-0B55-08219E4F5E87}"/>
              </a:ext>
            </a:extLst>
          </p:cNvPr>
          <p:cNvSpPr txBox="1"/>
          <p:nvPr/>
        </p:nvSpPr>
        <p:spPr>
          <a:xfrm>
            <a:off x="7105430" y="4165046"/>
            <a:ext cx="38931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honden</a:t>
            </a:r>
            <a:r>
              <a:rPr lang="fr-FR" sz="20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chiens.</a:t>
            </a:r>
          </a:p>
          <a:p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tafels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tables.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Ik </a:t>
            </a:r>
            <a:r>
              <a:rPr lang="fr-FR" sz="2000" dirty="0" err="1"/>
              <a:t>zie</a:t>
            </a:r>
            <a:r>
              <a:rPr lang="fr-FR" sz="2000" dirty="0"/>
              <a:t> </a:t>
            </a:r>
            <a:r>
              <a:rPr lang="fr-FR" sz="2000" b="1" dirty="0"/>
              <a:t>de</a:t>
            </a:r>
            <a:r>
              <a:rPr lang="fr-FR" sz="2000" dirty="0"/>
              <a:t> </a:t>
            </a:r>
            <a:r>
              <a:rPr lang="fr-FR" sz="2000" dirty="0" err="1"/>
              <a:t>huizen</a:t>
            </a:r>
            <a:r>
              <a:rPr lang="fr-FR" sz="2000" dirty="0"/>
              <a:t>.</a:t>
            </a:r>
          </a:p>
          <a:p>
            <a:r>
              <a:rPr lang="fr-FR" sz="2000" dirty="0">
                <a:sym typeface="Wingdings" pitchFamily="2" charset="2"/>
              </a:rPr>
              <a:t> </a:t>
            </a:r>
            <a:r>
              <a:rPr lang="fr-FR" sz="2000" dirty="0"/>
              <a:t>Je vois </a:t>
            </a:r>
            <a:r>
              <a:rPr lang="fr-FR" sz="2000" b="1" dirty="0"/>
              <a:t>les</a:t>
            </a:r>
            <a:r>
              <a:rPr lang="fr-FR" sz="2000" dirty="0"/>
              <a:t> maisons.</a:t>
            </a:r>
          </a:p>
        </p:txBody>
      </p:sp>
    </p:spTree>
    <p:extLst>
      <p:ext uri="{BB962C8B-B14F-4D97-AF65-F5344CB8AC3E}">
        <p14:creationId xmlns:p14="http://schemas.microsoft.com/office/powerpoint/2010/main" val="1672812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800774"/>
              </p:ext>
            </p:extLst>
          </p:nvPr>
        </p:nvGraphicFramePr>
        <p:xfrm>
          <a:off x="838200" y="1596903"/>
          <a:ext cx="994703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758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6457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Mot qui commence par une voyelle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A3636960-D38D-1249-4CC2-F6813912A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déterminant article </a:t>
            </a:r>
            <a:r>
              <a:rPr lang="fr-FR" b="1" dirty="0"/>
              <a:t>partitif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deel</a:t>
            </a:r>
            <a:r>
              <a:rPr lang="fr-FR" sz="3000" b="1" dirty="0">
                <a:sym typeface="Wingdings" pitchFamily="2" charset="2"/>
              </a:rPr>
              <a:t> van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geheel</a:t>
            </a:r>
            <a:r>
              <a:rPr lang="fr-FR" sz="3000" b="1" dirty="0">
                <a:sym typeface="Wingdings" pitchFamily="2" charset="2"/>
              </a:rPr>
              <a:t>, </a:t>
            </a:r>
            <a:r>
              <a:rPr lang="fr-FR" sz="3000" b="1" dirty="0" err="1">
                <a:sym typeface="Wingdings" pitchFamily="2" charset="2"/>
              </a:rPr>
              <a:t>iets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wat</a:t>
            </a:r>
            <a:r>
              <a:rPr lang="fr-FR" sz="3000" b="1" dirty="0">
                <a:sym typeface="Wingdings" pitchFamily="2" charset="2"/>
              </a:rPr>
              <a:t> je niet </a:t>
            </a:r>
            <a:r>
              <a:rPr lang="fr-FR" sz="3000" b="1" dirty="0" err="1">
                <a:sym typeface="Wingdings" pitchFamily="2" charset="2"/>
              </a:rPr>
              <a:t>echt</a:t>
            </a:r>
            <a:r>
              <a:rPr lang="fr-FR" sz="3000" b="1" dirty="0">
                <a:sym typeface="Wingdings" pitchFamily="2" charset="2"/>
              </a:rPr>
              <a:t> kan </a:t>
            </a:r>
            <a:r>
              <a:rPr lang="fr-FR" sz="3000" b="1" dirty="0" err="1">
                <a:sym typeface="Wingdings" pitchFamily="2" charset="2"/>
              </a:rPr>
              <a:t>tellen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geen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specifieke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verwijzing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)</a:t>
            </a:r>
            <a:endParaRPr lang="fr-FR" sz="3000" b="1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A2F8F8-2F55-66AD-0A04-5563DF64A826}"/>
              </a:ext>
            </a:extLst>
          </p:cNvPr>
          <p:cNvSpPr txBox="1"/>
          <p:nvPr/>
        </p:nvSpPr>
        <p:spPr>
          <a:xfrm>
            <a:off x="1225062" y="3598986"/>
            <a:ext cx="3106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eet</a:t>
            </a:r>
            <a:r>
              <a:rPr lang="fr-FR" sz="2400" dirty="0"/>
              <a:t> </a:t>
            </a:r>
            <a:r>
              <a:rPr lang="fr-FR" sz="2400" dirty="0" err="1"/>
              <a:t>brood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mange </a:t>
            </a:r>
            <a:r>
              <a:rPr lang="fr-FR" sz="2400" b="1" dirty="0"/>
              <a:t>du</a:t>
            </a:r>
            <a:r>
              <a:rPr lang="fr-FR" sz="2400" dirty="0"/>
              <a:t>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koop</a:t>
            </a:r>
            <a:r>
              <a:rPr lang="fr-FR" sz="2400" dirty="0"/>
              <a:t> </a:t>
            </a:r>
            <a:r>
              <a:rPr lang="fr-FR" sz="2400" dirty="0" err="1"/>
              <a:t>bloem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J’achète </a:t>
            </a:r>
            <a:r>
              <a:rPr lang="fr-FR" sz="2400" b="1" dirty="0"/>
              <a:t>de la </a:t>
            </a:r>
            <a:r>
              <a:rPr lang="fr-FR" sz="2400" dirty="0"/>
              <a:t>farine.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heb</a:t>
            </a:r>
            <a:r>
              <a:rPr lang="fr-FR" sz="2400" dirty="0"/>
              <a:t> </a:t>
            </a:r>
            <a:r>
              <a:rPr lang="fr-FR" sz="2400" dirty="0" err="1"/>
              <a:t>geld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J’ai </a:t>
            </a:r>
            <a:r>
              <a:rPr lang="fr-FR" sz="2400" b="1" dirty="0"/>
              <a:t>de l’</a:t>
            </a:r>
            <a:r>
              <a:rPr lang="fr-FR" sz="2400" dirty="0"/>
              <a:t>argent.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8059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3AF4AC-83DA-060E-3C9A-CFEDF7D38D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96903"/>
          <a:ext cx="994703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758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6457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Mot qui commence par une voyelle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2A2F8F8-2F55-66AD-0A04-5563DF64A826}"/>
              </a:ext>
            </a:extLst>
          </p:cNvPr>
          <p:cNvSpPr txBox="1"/>
          <p:nvPr/>
        </p:nvSpPr>
        <p:spPr>
          <a:xfrm>
            <a:off x="1225062" y="3598986"/>
            <a:ext cx="3106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eet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brood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mange </a:t>
            </a:r>
            <a:r>
              <a:rPr lang="fr-FR" sz="2400" b="1" dirty="0"/>
              <a:t>du</a:t>
            </a:r>
            <a:r>
              <a:rPr lang="fr-FR" sz="2400" dirty="0"/>
              <a:t>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koop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bloem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J’achète </a:t>
            </a:r>
            <a:r>
              <a:rPr lang="fr-FR" sz="2400" b="1" dirty="0"/>
              <a:t>de la </a:t>
            </a:r>
            <a:r>
              <a:rPr lang="fr-FR" sz="2400" dirty="0"/>
              <a:t>farine.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heb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geld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J’ai </a:t>
            </a:r>
            <a:r>
              <a:rPr lang="fr-FR" sz="2400" b="1" dirty="0"/>
              <a:t>de l’</a:t>
            </a:r>
            <a:r>
              <a:rPr lang="fr-FR" sz="2400" dirty="0"/>
              <a:t>argent.</a:t>
            </a:r>
          </a:p>
          <a:p>
            <a:endParaRPr lang="fr-FR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B6EDED-075A-8680-AC8D-49036DBF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déterminant article </a:t>
            </a:r>
            <a:r>
              <a:rPr lang="fr-FR" b="1" dirty="0"/>
              <a:t>partitif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deel</a:t>
            </a:r>
            <a:r>
              <a:rPr lang="fr-FR" sz="3000" b="1" dirty="0">
                <a:sym typeface="Wingdings" pitchFamily="2" charset="2"/>
              </a:rPr>
              <a:t> van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geheel</a:t>
            </a:r>
            <a:r>
              <a:rPr lang="fr-FR" sz="3000" b="1" dirty="0">
                <a:sym typeface="Wingdings" pitchFamily="2" charset="2"/>
              </a:rPr>
              <a:t>, </a:t>
            </a:r>
            <a:r>
              <a:rPr lang="fr-FR" sz="3000" b="1" dirty="0" err="1">
                <a:sym typeface="Wingdings" pitchFamily="2" charset="2"/>
              </a:rPr>
              <a:t>iets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wat</a:t>
            </a:r>
            <a:r>
              <a:rPr lang="fr-FR" sz="3000" b="1" dirty="0">
                <a:sym typeface="Wingdings" pitchFamily="2" charset="2"/>
              </a:rPr>
              <a:t> je niet </a:t>
            </a:r>
            <a:r>
              <a:rPr lang="fr-FR" sz="3000" b="1" dirty="0" err="1">
                <a:sym typeface="Wingdings" pitchFamily="2" charset="2"/>
              </a:rPr>
              <a:t>echt</a:t>
            </a:r>
            <a:r>
              <a:rPr lang="fr-FR" sz="3000" b="1" dirty="0">
                <a:sym typeface="Wingdings" pitchFamily="2" charset="2"/>
              </a:rPr>
              <a:t> kan </a:t>
            </a:r>
            <a:r>
              <a:rPr lang="fr-FR" sz="3000" b="1" dirty="0" err="1">
                <a:sym typeface="Wingdings" pitchFamily="2" charset="2"/>
              </a:rPr>
              <a:t>tellen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geen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specifieke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verwijzing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)</a:t>
            </a:r>
            <a:endParaRPr lang="fr-FR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40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C60C5AA2-245F-E9BA-B2E3-E4A70E1D61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0464338"/>
              </p:ext>
            </p:extLst>
          </p:nvPr>
        </p:nvGraphicFramePr>
        <p:xfrm>
          <a:off x="838200" y="1582615"/>
          <a:ext cx="994703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758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6457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Mot qui commence par une voyelle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32980B-DF35-A20D-8C23-635F52315800}"/>
              </a:ext>
            </a:extLst>
          </p:cNvPr>
          <p:cNvSpPr txBox="1"/>
          <p:nvPr/>
        </p:nvSpPr>
        <p:spPr>
          <a:xfrm>
            <a:off x="1225062" y="3598986"/>
            <a:ext cx="3106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eet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brood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mange </a:t>
            </a:r>
            <a:r>
              <a:rPr lang="fr-FR" sz="2400" b="1" dirty="0"/>
              <a:t>du</a:t>
            </a:r>
            <a:r>
              <a:rPr lang="fr-FR" sz="2400" dirty="0"/>
              <a:t>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koop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bloem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J’achète </a:t>
            </a:r>
            <a:r>
              <a:rPr lang="fr-FR" sz="2400" b="1" dirty="0"/>
              <a:t>de la </a:t>
            </a:r>
            <a:r>
              <a:rPr lang="fr-FR" sz="2400" dirty="0"/>
              <a:t>farine.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heb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geld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J’ai </a:t>
            </a:r>
            <a:r>
              <a:rPr lang="fr-FR" sz="2400" b="1" dirty="0"/>
              <a:t>de l’</a:t>
            </a:r>
            <a:r>
              <a:rPr lang="fr-FR" sz="2400" dirty="0"/>
              <a:t>argent.</a:t>
            </a:r>
          </a:p>
          <a:p>
            <a:endParaRPr lang="fr-FR" sz="24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AAB9231-2496-3B97-473A-CD7511B0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déterminant article </a:t>
            </a:r>
            <a:r>
              <a:rPr lang="fr-FR" b="1" dirty="0"/>
              <a:t>partitif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deel</a:t>
            </a:r>
            <a:r>
              <a:rPr lang="fr-FR" sz="3000" b="1" dirty="0">
                <a:sym typeface="Wingdings" pitchFamily="2" charset="2"/>
              </a:rPr>
              <a:t> van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geheel</a:t>
            </a:r>
            <a:r>
              <a:rPr lang="fr-FR" sz="3000" b="1" dirty="0">
                <a:sym typeface="Wingdings" pitchFamily="2" charset="2"/>
              </a:rPr>
              <a:t>, </a:t>
            </a:r>
            <a:r>
              <a:rPr lang="fr-FR" sz="3000" b="1" dirty="0" err="1">
                <a:sym typeface="Wingdings" pitchFamily="2" charset="2"/>
              </a:rPr>
              <a:t>iets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wat</a:t>
            </a:r>
            <a:r>
              <a:rPr lang="fr-FR" sz="3000" b="1" dirty="0">
                <a:sym typeface="Wingdings" pitchFamily="2" charset="2"/>
              </a:rPr>
              <a:t> je niet </a:t>
            </a:r>
            <a:r>
              <a:rPr lang="fr-FR" sz="3000" b="1" dirty="0" err="1">
                <a:sym typeface="Wingdings" pitchFamily="2" charset="2"/>
              </a:rPr>
              <a:t>echt</a:t>
            </a:r>
            <a:r>
              <a:rPr lang="fr-FR" sz="3000" b="1" dirty="0">
                <a:sym typeface="Wingdings" pitchFamily="2" charset="2"/>
              </a:rPr>
              <a:t> kan </a:t>
            </a:r>
            <a:r>
              <a:rPr lang="fr-FR" sz="3000" b="1" dirty="0" err="1">
                <a:sym typeface="Wingdings" pitchFamily="2" charset="2"/>
              </a:rPr>
              <a:t>tellen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geen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specifieke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verwijzing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)</a:t>
            </a:r>
            <a:endParaRPr lang="fr-FR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99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C60C5AA2-245F-E9BA-B2E3-E4A70E1D61BB}"/>
              </a:ext>
            </a:extLst>
          </p:cNvPr>
          <p:cNvGraphicFramePr>
            <a:graphicFrameLocks/>
          </p:cNvGraphicFramePr>
          <p:nvPr/>
        </p:nvGraphicFramePr>
        <p:xfrm>
          <a:off x="838200" y="1582615"/>
          <a:ext cx="994703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758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6457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Mot qui commence par une voyelle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/>
                        <a:t>de la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 l’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F39ED7A-EE72-1A6F-7E4C-AA1687B73E88}"/>
              </a:ext>
            </a:extLst>
          </p:cNvPr>
          <p:cNvSpPr txBox="1"/>
          <p:nvPr/>
        </p:nvSpPr>
        <p:spPr>
          <a:xfrm>
            <a:off x="1225062" y="3598986"/>
            <a:ext cx="3106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eet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brood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mange </a:t>
            </a:r>
            <a:r>
              <a:rPr lang="fr-FR" sz="2400" b="1" dirty="0"/>
              <a:t>du</a:t>
            </a:r>
            <a:r>
              <a:rPr lang="fr-FR" sz="2400" dirty="0"/>
              <a:t>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koop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bloem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J’achète </a:t>
            </a:r>
            <a:r>
              <a:rPr lang="fr-FR" sz="2400" b="1" dirty="0"/>
              <a:t>de la </a:t>
            </a:r>
            <a:r>
              <a:rPr lang="fr-FR" sz="2400" dirty="0"/>
              <a:t>farine.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heb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geld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J’ai </a:t>
            </a:r>
            <a:r>
              <a:rPr lang="fr-FR" sz="2400" b="1" dirty="0"/>
              <a:t>de l’</a:t>
            </a:r>
            <a:r>
              <a:rPr lang="fr-FR" sz="2400" dirty="0"/>
              <a:t>argent.</a:t>
            </a:r>
          </a:p>
          <a:p>
            <a:endParaRPr lang="fr-FR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2EAA9D-3D53-B719-A684-DAA71ADD4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déterminant article </a:t>
            </a:r>
            <a:r>
              <a:rPr lang="fr-FR" b="1" dirty="0"/>
              <a:t>partitif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deel</a:t>
            </a:r>
            <a:r>
              <a:rPr lang="fr-FR" sz="3000" b="1" dirty="0">
                <a:sym typeface="Wingdings" pitchFamily="2" charset="2"/>
              </a:rPr>
              <a:t> van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geheel</a:t>
            </a:r>
            <a:r>
              <a:rPr lang="fr-FR" sz="3000" b="1" dirty="0">
                <a:sym typeface="Wingdings" pitchFamily="2" charset="2"/>
              </a:rPr>
              <a:t>, </a:t>
            </a:r>
            <a:r>
              <a:rPr lang="fr-FR" sz="3000" b="1" dirty="0" err="1">
                <a:sym typeface="Wingdings" pitchFamily="2" charset="2"/>
              </a:rPr>
              <a:t>iets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wat</a:t>
            </a:r>
            <a:r>
              <a:rPr lang="fr-FR" sz="3000" b="1" dirty="0">
                <a:sym typeface="Wingdings" pitchFamily="2" charset="2"/>
              </a:rPr>
              <a:t> je niet </a:t>
            </a:r>
            <a:r>
              <a:rPr lang="fr-FR" sz="3000" b="1" dirty="0" err="1">
                <a:sym typeface="Wingdings" pitchFamily="2" charset="2"/>
              </a:rPr>
              <a:t>echt</a:t>
            </a:r>
            <a:r>
              <a:rPr lang="fr-FR" sz="3000" b="1" dirty="0">
                <a:sym typeface="Wingdings" pitchFamily="2" charset="2"/>
              </a:rPr>
              <a:t> kan </a:t>
            </a:r>
            <a:r>
              <a:rPr lang="fr-FR" sz="3000" b="1" dirty="0" err="1">
                <a:sym typeface="Wingdings" pitchFamily="2" charset="2"/>
              </a:rPr>
              <a:t>tellen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geen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specifieke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verwijzing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)</a:t>
            </a:r>
            <a:endParaRPr lang="fr-FR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96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C60C5AA2-245F-E9BA-B2E3-E4A70E1D61BB}"/>
              </a:ext>
            </a:extLst>
          </p:cNvPr>
          <p:cNvGraphicFramePr>
            <a:graphicFrameLocks/>
          </p:cNvGraphicFramePr>
          <p:nvPr/>
        </p:nvGraphicFramePr>
        <p:xfrm>
          <a:off x="838200" y="1582615"/>
          <a:ext cx="994703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758">
                  <a:extLst>
                    <a:ext uri="{9D8B030D-6E8A-4147-A177-3AD203B41FA5}">
                      <a16:colId xmlns:a16="http://schemas.microsoft.com/office/drawing/2014/main" val="2435974315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1247363327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298524948"/>
                    </a:ext>
                  </a:extLst>
                </a:gridCol>
                <a:gridCol w="2486758">
                  <a:extLst>
                    <a:ext uri="{9D8B030D-6E8A-4147-A177-3AD203B41FA5}">
                      <a16:colId xmlns:a16="http://schemas.microsoft.com/office/drawing/2014/main" val="3645779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masc.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fém.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Mot qui commence par une voyelle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4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/>
                        <a:t>de la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/>
                        <a:t>de l’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8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800" dirty="0"/>
                        <a:t>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/>
                        <a:t>Ø</a:t>
                      </a:r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880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D31AF26-239E-2158-15FE-F8C18A0F6EBE}"/>
              </a:ext>
            </a:extLst>
          </p:cNvPr>
          <p:cNvSpPr txBox="1"/>
          <p:nvPr/>
        </p:nvSpPr>
        <p:spPr>
          <a:xfrm>
            <a:off x="6131169" y="3810000"/>
            <a:ext cx="2574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Onbepaalde</a:t>
            </a:r>
            <a:r>
              <a:rPr lang="fr-FR" b="1" dirty="0"/>
              <a:t> </a:t>
            </a:r>
            <a:r>
              <a:rPr lang="fr-FR" b="1" dirty="0" err="1"/>
              <a:t>hoeveelheid</a:t>
            </a:r>
            <a:endParaRPr lang="fr-FR" b="1" dirty="0"/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Un peu </a:t>
            </a:r>
            <a:r>
              <a:rPr lang="fr-FR" b="1" dirty="0">
                <a:sym typeface="Wingdings" pitchFamily="2" charset="2"/>
              </a:rPr>
              <a:t>de</a:t>
            </a:r>
            <a:r>
              <a:rPr lang="fr-FR" dirty="0">
                <a:sym typeface="Wingdings" pitchFamily="2" charset="2"/>
              </a:rPr>
              <a:t>…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Beaucoup </a:t>
            </a:r>
            <a:r>
              <a:rPr lang="fr-FR" b="1" dirty="0">
                <a:sym typeface="Wingdings" pitchFamily="2" charset="2"/>
              </a:rPr>
              <a:t>de</a:t>
            </a:r>
            <a:r>
              <a:rPr lang="fr-FR" dirty="0">
                <a:sym typeface="Wingdings" pitchFamily="2" charset="2"/>
              </a:rPr>
              <a:t>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1CA4A8-1CBF-3834-B721-C644B00F6626}"/>
              </a:ext>
            </a:extLst>
          </p:cNvPr>
          <p:cNvSpPr txBox="1"/>
          <p:nvPr/>
        </p:nvSpPr>
        <p:spPr>
          <a:xfrm>
            <a:off x="6131169" y="4845481"/>
            <a:ext cx="42650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Hoeveelheid</a:t>
            </a:r>
            <a:r>
              <a:rPr lang="fr-FR" b="1" dirty="0"/>
              <a:t> die je kan </a:t>
            </a:r>
            <a:r>
              <a:rPr lang="fr-FR" b="1" dirty="0" err="1"/>
              <a:t>meten</a:t>
            </a:r>
            <a:r>
              <a:rPr lang="fr-FR" b="1" dirty="0"/>
              <a:t> in </a:t>
            </a:r>
            <a:r>
              <a:rPr lang="fr-FR" b="1" dirty="0" err="1"/>
              <a:t>eenheden</a:t>
            </a:r>
            <a:endParaRPr lang="fr-FR" b="1" dirty="0"/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Un litre </a:t>
            </a:r>
            <a:r>
              <a:rPr lang="fr-FR" b="1" dirty="0">
                <a:sym typeface="Wingdings" pitchFamily="2" charset="2"/>
              </a:rPr>
              <a:t>de</a:t>
            </a:r>
            <a:r>
              <a:rPr lang="fr-FR" dirty="0">
                <a:sym typeface="Wingdings" pitchFamily="2" charset="2"/>
              </a:rPr>
              <a:t>…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Une cuillère </a:t>
            </a:r>
            <a:r>
              <a:rPr lang="fr-FR" b="1" dirty="0">
                <a:sym typeface="Wingdings" pitchFamily="2" charset="2"/>
              </a:rPr>
              <a:t>de</a:t>
            </a:r>
            <a:r>
              <a:rPr lang="fr-FR" dirty="0">
                <a:sym typeface="Wingdings" pitchFamily="2" charset="2"/>
              </a:rPr>
              <a:t>…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dirty="0">
                <a:sym typeface="Wingdings" pitchFamily="2" charset="2"/>
              </a:rPr>
              <a:t>100 grammes </a:t>
            </a:r>
            <a:r>
              <a:rPr lang="fr-FR" b="1" dirty="0">
                <a:sym typeface="Wingdings" pitchFamily="2" charset="2"/>
              </a:rPr>
              <a:t>de</a:t>
            </a:r>
            <a:r>
              <a:rPr lang="fr-FR" dirty="0">
                <a:sym typeface="Wingdings" pitchFamily="2" charset="2"/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B3547-7369-F591-0431-1AAC0FDBCAF1}"/>
              </a:ext>
            </a:extLst>
          </p:cNvPr>
          <p:cNvSpPr txBox="1"/>
          <p:nvPr/>
        </p:nvSpPr>
        <p:spPr>
          <a:xfrm>
            <a:off x="1225062" y="3598986"/>
            <a:ext cx="31066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eet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brood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Je mange </a:t>
            </a:r>
            <a:r>
              <a:rPr lang="fr-FR" sz="2400" b="1" dirty="0"/>
              <a:t>du</a:t>
            </a:r>
            <a:r>
              <a:rPr lang="fr-FR" sz="2400" dirty="0"/>
              <a:t> pain.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koop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bloem</a:t>
            </a:r>
            <a:r>
              <a:rPr lang="fr-FR" sz="2400" dirty="0"/>
              <a:t>.</a:t>
            </a:r>
          </a:p>
          <a:p>
            <a:pPr marL="342900" indent="-342900">
              <a:buFont typeface="Wingdings" pitchFamily="2" charset="2"/>
              <a:buChar char="à"/>
            </a:pPr>
            <a:r>
              <a:rPr lang="fr-FR" sz="2400" dirty="0"/>
              <a:t>J’achète </a:t>
            </a:r>
            <a:r>
              <a:rPr lang="fr-FR" sz="2400" b="1" dirty="0"/>
              <a:t>de la </a:t>
            </a:r>
            <a:r>
              <a:rPr lang="fr-FR" sz="2400" dirty="0"/>
              <a:t>farine.</a:t>
            </a:r>
          </a:p>
          <a:p>
            <a:pPr marL="342900" indent="-342900">
              <a:buFont typeface="Wingdings" pitchFamily="2" charset="2"/>
              <a:buChar char="à"/>
            </a:pP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Ik </a:t>
            </a:r>
            <a:r>
              <a:rPr lang="fr-FR" sz="2400" dirty="0" err="1"/>
              <a:t>heb</a:t>
            </a:r>
            <a:r>
              <a:rPr lang="fr-FR" sz="2400" dirty="0"/>
              <a:t> </a:t>
            </a:r>
            <a:r>
              <a:rPr lang="fr-FR" sz="2400" b="1" dirty="0" err="1"/>
              <a:t>ø</a:t>
            </a:r>
            <a:r>
              <a:rPr lang="fr-FR" sz="2400" dirty="0"/>
              <a:t> </a:t>
            </a:r>
            <a:r>
              <a:rPr lang="fr-FR" sz="2400" dirty="0" err="1"/>
              <a:t>geld</a:t>
            </a:r>
            <a:r>
              <a:rPr lang="fr-FR" sz="2400" dirty="0"/>
              <a:t>.</a:t>
            </a:r>
          </a:p>
          <a:p>
            <a:r>
              <a:rPr lang="fr-FR" sz="2400" dirty="0">
                <a:sym typeface="Wingdings" pitchFamily="2" charset="2"/>
              </a:rPr>
              <a:t> </a:t>
            </a:r>
            <a:r>
              <a:rPr lang="fr-FR" sz="2400" dirty="0"/>
              <a:t>J’ai </a:t>
            </a:r>
            <a:r>
              <a:rPr lang="fr-FR" sz="2400" b="1" dirty="0"/>
              <a:t>de l’</a:t>
            </a:r>
            <a:r>
              <a:rPr lang="fr-FR" sz="2400" dirty="0"/>
              <a:t>argent.</a:t>
            </a:r>
          </a:p>
          <a:p>
            <a:endParaRPr lang="fr-FR" sz="24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042F54-83C9-631B-B6CC-B540AA7F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déterminant article </a:t>
            </a:r>
            <a:r>
              <a:rPr lang="fr-FR" b="1" dirty="0"/>
              <a:t>partitif</a:t>
            </a:r>
            <a:br>
              <a:rPr lang="fr-FR" b="1" dirty="0"/>
            </a:br>
            <a:r>
              <a:rPr lang="fr-FR" sz="3000" b="1" dirty="0">
                <a:sym typeface="Wingdings" pitchFamily="2" charset="2"/>
              </a:rPr>
              <a:t>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deel</a:t>
            </a:r>
            <a:r>
              <a:rPr lang="fr-FR" sz="3000" b="1" dirty="0">
                <a:sym typeface="Wingdings" pitchFamily="2" charset="2"/>
              </a:rPr>
              <a:t> van </a:t>
            </a:r>
            <a:r>
              <a:rPr lang="fr-FR" sz="3000" b="1" dirty="0" err="1">
                <a:sym typeface="Wingdings" pitchFamily="2" charset="2"/>
              </a:rPr>
              <a:t>een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geheel</a:t>
            </a:r>
            <a:r>
              <a:rPr lang="fr-FR" sz="3000" b="1" dirty="0">
                <a:sym typeface="Wingdings" pitchFamily="2" charset="2"/>
              </a:rPr>
              <a:t>, </a:t>
            </a:r>
            <a:r>
              <a:rPr lang="fr-FR" sz="3000" b="1" dirty="0" err="1">
                <a:sym typeface="Wingdings" pitchFamily="2" charset="2"/>
              </a:rPr>
              <a:t>iets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3000" b="1" dirty="0" err="1">
                <a:sym typeface="Wingdings" pitchFamily="2" charset="2"/>
              </a:rPr>
              <a:t>wat</a:t>
            </a:r>
            <a:r>
              <a:rPr lang="fr-FR" sz="3000" b="1" dirty="0">
                <a:sym typeface="Wingdings" pitchFamily="2" charset="2"/>
              </a:rPr>
              <a:t> je niet </a:t>
            </a:r>
            <a:r>
              <a:rPr lang="fr-FR" sz="3000" b="1" dirty="0" err="1">
                <a:sym typeface="Wingdings" pitchFamily="2" charset="2"/>
              </a:rPr>
              <a:t>echt</a:t>
            </a:r>
            <a:r>
              <a:rPr lang="fr-FR" sz="3000" b="1" dirty="0">
                <a:sym typeface="Wingdings" pitchFamily="2" charset="2"/>
              </a:rPr>
              <a:t> kan </a:t>
            </a:r>
            <a:r>
              <a:rPr lang="fr-FR" sz="3000" b="1" dirty="0" err="1">
                <a:sym typeface="Wingdings" pitchFamily="2" charset="2"/>
              </a:rPr>
              <a:t>tellen</a:t>
            </a:r>
            <a:r>
              <a:rPr lang="fr-FR" sz="3000" b="1" dirty="0">
                <a:sym typeface="Wingdings" pitchFamily="2" charset="2"/>
              </a:rPr>
              <a:t> 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(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geen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specifieke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sym typeface="Wingdings" pitchFamily="2" charset="2"/>
              </a:rPr>
              <a:t>verwijzing</a:t>
            </a:r>
            <a:r>
              <a:rPr lang="fr-FR" sz="2200" b="1" dirty="0">
                <a:solidFill>
                  <a:srgbClr val="C00000"/>
                </a:solidFill>
                <a:sym typeface="Wingdings" pitchFamily="2" charset="2"/>
              </a:rPr>
              <a:t>)</a:t>
            </a:r>
            <a:endParaRPr lang="fr-FR" sz="3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déterminant article </a:t>
            </a:r>
            <a:r>
              <a:rPr lang="fr-FR" b="1" dirty="0"/>
              <a:t>contracté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1008184" y="1594339"/>
            <a:ext cx="603113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Préposition</a:t>
            </a:r>
            <a:r>
              <a:rPr lang="fr-FR" sz="2800" dirty="0"/>
              <a:t> </a:t>
            </a:r>
            <a:r>
              <a:rPr lang="fr-FR" sz="2800" b="1" dirty="0"/>
              <a:t>+ déterminant article</a:t>
            </a:r>
            <a:r>
              <a:rPr lang="fr-FR" sz="2800" dirty="0"/>
              <a:t> défini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à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de </a:t>
            </a:r>
            <a:endParaRPr lang="fr-FR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F5E28-75AC-6950-E179-5AF10D1B7EAA}"/>
              </a:ext>
            </a:extLst>
          </p:cNvPr>
          <p:cNvSpPr txBox="1"/>
          <p:nvPr/>
        </p:nvSpPr>
        <p:spPr>
          <a:xfrm>
            <a:off x="1008184" y="3429000"/>
            <a:ext cx="25795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 à + le = au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à + les = aux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de + le = du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de + les = des</a:t>
            </a:r>
            <a:endParaRPr lang="fr-F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déterminant article </a:t>
            </a:r>
            <a:r>
              <a:rPr lang="fr-FR" b="1" dirty="0"/>
              <a:t>contracté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1008184" y="1594339"/>
            <a:ext cx="24015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structures + de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faire de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(re)venir 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à cause de</a:t>
            </a:r>
            <a:endParaRPr lang="fr-FR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F5E28-75AC-6950-E179-5AF10D1B7EAA}"/>
              </a:ext>
            </a:extLst>
          </p:cNvPr>
          <p:cNvSpPr txBox="1"/>
          <p:nvPr/>
        </p:nvSpPr>
        <p:spPr>
          <a:xfrm>
            <a:off x="8774248" y="398162"/>
            <a:ext cx="25795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 à + le = au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à + les = aux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de + le = du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800" dirty="0">
                <a:solidFill>
                  <a:srgbClr val="C00000"/>
                </a:solidFill>
                <a:sym typeface="Wingdings" pitchFamily="2" charset="2"/>
              </a:rPr>
              <a:t> de + les = des</a:t>
            </a:r>
            <a:endParaRPr lang="fr-FR" sz="28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67D389-CA2C-B8AD-0C3D-DED8E26DC2C3}"/>
              </a:ext>
            </a:extLst>
          </p:cNvPr>
          <p:cNvSpPr txBox="1"/>
          <p:nvPr/>
        </p:nvSpPr>
        <p:spPr>
          <a:xfrm>
            <a:off x="1008184" y="3731494"/>
            <a:ext cx="567411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structures + à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jouer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aller/ habiter/ voyager/ travailler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grâce à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94352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déterminant article </a:t>
            </a:r>
            <a:r>
              <a:rPr lang="fr-FR" b="1" dirty="0"/>
              <a:t>contracté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1008184" y="1594339"/>
            <a:ext cx="24015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structures + de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faire de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(re)venir 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à cause 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3F5E28-75AC-6950-E179-5AF10D1B7EAA}"/>
              </a:ext>
            </a:extLst>
          </p:cNvPr>
          <p:cNvSpPr txBox="1"/>
          <p:nvPr/>
        </p:nvSpPr>
        <p:spPr>
          <a:xfrm>
            <a:off x="9366168" y="155274"/>
            <a:ext cx="2781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  <a:sym typeface="Wingdings" pitchFamily="2" charset="2"/>
              </a:rPr>
              <a:t> à + le = au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000" dirty="0">
                <a:solidFill>
                  <a:srgbClr val="C00000"/>
                </a:solidFill>
                <a:sym typeface="Wingdings" pitchFamily="2" charset="2"/>
              </a:rPr>
              <a:t> à + les = aux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000" dirty="0">
                <a:solidFill>
                  <a:srgbClr val="C00000"/>
                </a:solidFill>
                <a:sym typeface="Wingdings" pitchFamily="2" charset="2"/>
              </a:rPr>
              <a:t> de + le = du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fr-FR" sz="2000" dirty="0">
                <a:solidFill>
                  <a:srgbClr val="C00000"/>
                </a:solidFill>
                <a:sym typeface="Wingdings" pitchFamily="2" charset="2"/>
              </a:rPr>
              <a:t> de + les = des</a:t>
            </a:r>
            <a:endParaRPr lang="fr-FR" sz="20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67D389-CA2C-B8AD-0C3D-DED8E26DC2C3}"/>
              </a:ext>
            </a:extLst>
          </p:cNvPr>
          <p:cNvSpPr txBox="1"/>
          <p:nvPr/>
        </p:nvSpPr>
        <p:spPr>
          <a:xfrm>
            <a:off x="1008184" y="3638125"/>
            <a:ext cx="567411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structures + à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 jouer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aller/ habiter/ voyager/ travailler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grâce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penser 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demander à</a:t>
            </a:r>
            <a:endParaRPr lang="fr-FR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D5A14F-62D6-976E-5ED9-E08E04551E50}"/>
              </a:ext>
            </a:extLst>
          </p:cNvPr>
          <p:cNvSpPr txBox="1"/>
          <p:nvPr/>
        </p:nvSpPr>
        <p:spPr>
          <a:xfrm>
            <a:off x="7105773" y="1688564"/>
            <a:ext cx="4644861" cy="44670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fais ___ tennis.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reviens ___ travail.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me suis brûlée à cause ___ soleil.</a:t>
            </a:r>
          </a:p>
          <a:p>
            <a:pPr>
              <a:lnSpc>
                <a:spcPct val="150000"/>
              </a:lnSpc>
            </a:pPr>
            <a:endParaRPr lang="fr-FR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joue ___ foot.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___ travail.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Grâce ___ soleil, il fait chaud.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pense ___ enfants.</a:t>
            </a:r>
          </a:p>
        </p:txBody>
      </p:sp>
    </p:spTree>
    <p:extLst>
      <p:ext uri="{BB962C8B-B14F-4D97-AF65-F5344CB8AC3E}">
        <p14:creationId xmlns:p14="http://schemas.microsoft.com/office/powerpoint/2010/main" val="271500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303"/>
            <a:ext cx="10515600" cy="1325563"/>
          </a:xfrm>
        </p:spPr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Wanneer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gebruik</a:t>
            </a:r>
            <a:r>
              <a:rPr lang="fr-FR" b="1" dirty="0">
                <a:solidFill>
                  <a:srgbClr val="C00000"/>
                </a:solidFill>
              </a:rPr>
              <a:t> je </a:t>
            </a:r>
            <a:r>
              <a:rPr lang="fr-FR" b="1" dirty="0" err="1">
                <a:solidFill>
                  <a:srgbClr val="C00000"/>
                </a:solidFill>
              </a:rPr>
              <a:t>wat</a:t>
            </a:r>
            <a:r>
              <a:rPr lang="fr-FR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868355" y="1379660"/>
            <a:ext cx="1048544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Déterminant article indéfini (un, une, des)</a:t>
            </a:r>
          </a:p>
          <a:p>
            <a:r>
              <a:rPr lang="fr-FR" sz="2800" dirty="0">
                <a:sym typeface="Wingdings" pitchFamily="2" charset="2"/>
              </a:rPr>
              <a:t> </a:t>
            </a:r>
            <a:r>
              <a:rPr lang="fr-FR" sz="2800" dirty="0" err="1">
                <a:sym typeface="Wingdings" pitchFamily="2" charset="2"/>
              </a:rPr>
              <a:t>geen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specifieke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verwijzing</a:t>
            </a:r>
            <a:r>
              <a:rPr lang="fr-FR" sz="2800" dirty="0">
                <a:sym typeface="Wingdings" pitchFamily="2" charset="2"/>
              </a:rPr>
              <a:t> </a:t>
            </a:r>
          </a:p>
          <a:p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Neem </a:t>
            </a:r>
            <a:r>
              <a:rPr lang="fr-FR" sz="2800" b="1" dirty="0" err="1">
                <a:sym typeface="Wingdings" pitchFamily="2" charset="2"/>
              </a:rPr>
              <a:t>een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stoel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Prends </a:t>
            </a:r>
            <a:r>
              <a:rPr lang="fr-FR" sz="2800" b="1" dirty="0">
                <a:sym typeface="Wingdings" pitchFamily="2" charset="2"/>
              </a:rPr>
              <a:t>une</a:t>
            </a:r>
            <a:r>
              <a:rPr lang="fr-FR" sz="2800" dirty="0">
                <a:sym typeface="Wingdings" pitchFamily="2" charset="2"/>
              </a:rPr>
              <a:t> chaise.</a:t>
            </a:r>
            <a:endParaRPr lang="fr-FR" sz="2800" dirty="0"/>
          </a:p>
          <a:p>
            <a:endParaRPr lang="fr-FR" sz="2800" b="1" dirty="0"/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7001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303"/>
            <a:ext cx="10515600" cy="1325563"/>
          </a:xfrm>
        </p:spPr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Wanneer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gebruik</a:t>
            </a:r>
            <a:r>
              <a:rPr lang="fr-FR" b="1" dirty="0">
                <a:solidFill>
                  <a:srgbClr val="C00000"/>
                </a:solidFill>
              </a:rPr>
              <a:t> je </a:t>
            </a:r>
            <a:r>
              <a:rPr lang="fr-FR" b="1" dirty="0" err="1">
                <a:solidFill>
                  <a:srgbClr val="C00000"/>
                </a:solidFill>
              </a:rPr>
              <a:t>wat</a:t>
            </a:r>
            <a:r>
              <a:rPr lang="fr-FR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868355" y="1379660"/>
            <a:ext cx="1048544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Déterminant article défini (le, l’, la, les) 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fr-FR" sz="2800" dirty="0" err="1">
                <a:sym typeface="Wingdings" pitchFamily="2" charset="2"/>
              </a:rPr>
              <a:t>specifieke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verwijzing</a:t>
            </a:r>
            <a:r>
              <a:rPr lang="fr-FR" sz="2800" dirty="0">
                <a:sym typeface="Wingdings" pitchFamily="2" charset="2"/>
              </a:rPr>
              <a:t>, je </a:t>
            </a:r>
            <a:r>
              <a:rPr lang="fr-FR" sz="2800" dirty="0" err="1">
                <a:sym typeface="Wingdings" pitchFamily="2" charset="2"/>
              </a:rPr>
              <a:t>weet</a:t>
            </a:r>
            <a:r>
              <a:rPr lang="fr-FR" sz="2800" dirty="0">
                <a:sym typeface="Wingdings" pitchFamily="2" charset="2"/>
              </a:rPr>
              <a:t> over </a:t>
            </a:r>
            <a:r>
              <a:rPr lang="fr-FR" sz="2800" dirty="0" err="1">
                <a:sym typeface="Wingdings" pitchFamily="2" charset="2"/>
              </a:rPr>
              <a:t>wat</a:t>
            </a:r>
            <a:r>
              <a:rPr lang="fr-FR" sz="2800" dirty="0">
                <a:sym typeface="Wingdings" pitchFamily="2" charset="2"/>
              </a:rPr>
              <a:t> je het </a:t>
            </a:r>
            <a:r>
              <a:rPr lang="fr-FR" sz="2800" dirty="0" err="1">
                <a:sym typeface="Wingdings" pitchFamily="2" charset="2"/>
              </a:rPr>
              <a:t>hebt</a:t>
            </a:r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Wingdings" pitchFamily="2" charset="2"/>
              <a:buChar char="à"/>
            </a:pPr>
            <a:r>
              <a:rPr lang="fr-FR" sz="2800" dirty="0">
                <a:sym typeface="Wingdings" pitchFamily="2" charset="2"/>
              </a:rPr>
              <a:t>Na de </a:t>
            </a:r>
            <a:r>
              <a:rPr lang="fr-FR" sz="2800" dirty="0" err="1">
                <a:sym typeface="Wingdings" pitchFamily="2" charset="2"/>
              </a:rPr>
              <a:t>werkwoorden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b="1" dirty="0">
                <a:sym typeface="Wingdings" pitchFamily="2" charset="2"/>
              </a:rPr>
              <a:t>aimer, adorer, préférer, détester</a:t>
            </a:r>
          </a:p>
          <a:p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Neem </a:t>
            </a:r>
            <a:r>
              <a:rPr lang="fr-FR" sz="2800" b="1" dirty="0">
                <a:sym typeface="Wingdings" pitchFamily="2" charset="2"/>
              </a:rPr>
              <a:t>de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stoel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Prends </a:t>
            </a:r>
            <a:r>
              <a:rPr lang="fr-FR" sz="2800" b="1" dirty="0">
                <a:sym typeface="Wingdings" pitchFamily="2" charset="2"/>
              </a:rPr>
              <a:t>la</a:t>
            </a:r>
            <a:r>
              <a:rPr lang="fr-FR" sz="2800" dirty="0">
                <a:sym typeface="Wingdings" pitchFamily="2" charset="2"/>
              </a:rPr>
              <a:t> chaise.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Ik </a:t>
            </a:r>
            <a:r>
              <a:rPr lang="fr-FR" sz="2800" dirty="0" err="1">
                <a:sym typeface="Wingdings" pitchFamily="2" charset="2"/>
              </a:rPr>
              <a:t>haat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frietjes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Je déteste </a:t>
            </a:r>
            <a:r>
              <a:rPr lang="fr-FR" sz="2800" b="1" dirty="0">
                <a:sym typeface="Wingdings" pitchFamily="2" charset="2"/>
              </a:rPr>
              <a:t>les</a:t>
            </a:r>
            <a:r>
              <a:rPr lang="fr-FR" sz="2800" dirty="0">
                <a:sym typeface="Wingdings" pitchFamily="2" charset="2"/>
              </a:rPr>
              <a:t> frites.</a:t>
            </a:r>
            <a:endParaRPr lang="fr-FR" sz="2800" dirty="0"/>
          </a:p>
          <a:p>
            <a:endParaRPr lang="fr-FR" sz="2800" b="1" dirty="0"/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39578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303"/>
            <a:ext cx="10515600" cy="1325563"/>
          </a:xfrm>
        </p:spPr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Wanneer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gebruik</a:t>
            </a:r>
            <a:r>
              <a:rPr lang="fr-FR" b="1" dirty="0">
                <a:solidFill>
                  <a:srgbClr val="C00000"/>
                </a:solidFill>
              </a:rPr>
              <a:t> je </a:t>
            </a:r>
            <a:r>
              <a:rPr lang="fr-FR" b="1" dirty="0" err="1">
                <a:solidFill>
                  <a:srgbClr val="C00000"/>
                </a:solidFill>
              </a:rPr>
              <a:t>wat</a:t>
            </a:r>
            <a:r>
              <a:rPr lang="fr-FR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868355" y="1379660"/>
            <a:ext cx="1048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Déterminant article partitif (du, de l’, de la)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fr-FR" sz="2800" dirty="0" err="1">
                <a:sym typeface="Wingdings" pitchFamily="2" charset="2"/>
              </a:rPr>
              <a:t>een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deel</a:t>
            </a:r>
            <a:r>
              <a:rPr lang="fr-FR" sz="2800" dirty="0">
                <a:sym typeface="Wingdings" pitchFamily="2" charset="2"/>
              </a:rPr>
              <a:t> van </a:t>
            </a:r>
            <a:r>
              <a:rPr lang="fr-FR" sz="2800" dirty="0" err="1">
                <a:sym typeface="Wingdings" pitchFamily="2" charset="2"/>
              </a:rPr>
              <a:t>een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geheel</a:t>
            </a:r>
            <a:r>
              <a:rPr lang="fr-FR" sz="2800" dirty="0">
                <a:sym typeface="Wingdings" pitchFamily="2" charset="2"/>
              </a:rPr>
              <a:t> +  </a:t>
            </a:r>
            <a:r>
              <a:rPr lang="fr-FR" sz="2800" dirty="0" err="1">
                <a:sym typeface="Wingdings" pitchFamily="2" charset="2"/>
              </a:rPr>
              <a:t>geen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specifieke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verwijzing</a:t>
            </a:r>
            <a:r>
              <a:rPr lang="fr-FR" sz="2800" dirty="0">
                <a:sym typeface="Wingdings" pitchFamily="2" charset="2"/>
              </a:rPr>
              <a:t> 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fr-FR" sz="2800" dirty="0" err="1">
                <a:sym typeface="Wingdings" pitchFamily="2" charset="2"/>
              </a:rPr>
              <a:t>Iets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wat</a:t>
            </a:r>
            <a:r>
              <a:rPr lang="fr-FR" sz="2800" dirty="0">
                <a:sym typeface="Wingdings" pitchFamily="2" charset="2"/>
              </a:rPr>
              <a:t> je niet kan </a:t>
            </a:r>
            <a:r>
              <a:rPr lang="fr-FR" sz="2800" dirty="0" err="1">
                <a:sym typeface="Wingdings" pitchFamily="2" charset="2"/>
              </a:rPr>
              <a:t>tellen</a:t>
            </a:r>
            <a:r>
              <a:rPr lang="fr-FR" sz="2800" dirty="0">
                <a:sym typeface="Wingdings" pitchFamily="2" charset="2"/>
              </a:rPr>
              <a:t> (</a:t>
            </a:r>
            <a:r>
              <a:rPr lang="fr-FR" sz="2800" strike="sngStrike" dirty="0" err="1">
                <a:sym typeface="Wingdings" pitchFamily="2" charset="2"/>
              </a:rPr>
              <a:t>één</a:t>
            </a:r>
            <a:r>
              <a:rPr lang="fr-FR" sz="2800" strike="sngStrike" dirty="0">
                <a:sym typeface="Wingdings" pitchFamily="2" charset="2"/>
              </a:rPr>
              <a:t> </a:t>
            </a:r>
            <a:r>
              <a:rPr lang="fr-FR" sz="2800" strike="sngStrike" dirty="0" err="1">
                <a:sym typeface="Wingdings" pitchFamily="2" charset="2"/>
              </a:rPr>
              <a:t>boter</a:t>
            </a:r>
            <a:r>
              <a:rPr lang="fr-FR" sz="2800" strike="sngStrike" dirty="0">
                <a:sym typeface="Wingdings" pitchFamily="2" charset="2"/>
              </a:rPr>
              <a:t>, </a:t>
            </a:r>
            <a:r>
              <a:rPr lang="fr-FR" sz="2800" strike="sngStrike" dirty="0" err="1">
                <a:sym typeface="Wingdings" pitchFamily="2" charset="2"/>
              </a:rPr>
              <a:t>twee</a:t>
            </a:r>
            <a:r>
              <a:rPr lang="fr-FR" sz="2800" strike="sngStrike" dirty="0">
                <a:sym typeface="Wingdings" pitchFamily="2" charset="2"/>
              </a:rPr>
              <a:t> </a:t>
            </a:r>
            <a:r>
              <a:rPr lang="fr-FR" sz="2800" strike="sngStrike" dirty="0" err="1">
                <a:sym typeface="Wingdings" pitchFamily="2" charset="2"/>
              </a:rPr>
              <a:t>boter</a:t>
            </a:r>
            <a:r>
              <a:rPr lang="fr-FR" sz="2800" dirty="0">
                <a:sym typeface="Wingdings" pitchFamily="2" charset="2"/>
              </a:rPr>
              <a:t>  </a:t>
            </a:r>
            <a:r>
              <a:rPr lang="fr-FR" sz="2800" dirty="0" err="1">
                <a:sym typeface="Wingdings" pitchFamily="2" charset="2"/>
              </a:rPr>
              <a:t>boter</a:t>
            </a:r>
            <a:r>
              <a:rPr lang="fr-FR" sz="2800" dirty="0">
                <a:sym typeface="Wingdings" pitchFamily="2" charset="2"/>
              </a:rPr>
              <a:t>)</a:t>
            </a:r>
          </a:p>
          <a:p>
            <a:pPr marL="457200" indent="-457200">
              <a:buFont typeface="Wingdings" pitchFamily="2" charset="2"/>
              <a:buChar char="à"/>
            </a:pPr>
            <a:endParaRPr lang="fr-FR" sz="2800" b="1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Ik </a:t>
            </a:r>
            <a:r>
              <a:rPr lang="fr-FR" sz="2800" dirty="0" err="1">
                <a:sym typeface="Wingdings" pitchFamily="2" charset="2"/>
              </a:rPr>
              <a:t>heb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geld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J’ai </a:t>
            </a:r>
            <a:r>
              <a:rPr lang="fr-FR" sz="2800" b="1" dirty="0">
                <a:sym typeface="Wingdings" pitchFamily="2" charset="2"/>
              </a:rPr>
              <a:t>de l’</a:t>
            </a:r>
            <a:r>
              <a:rPr lang="fr-FR" sz="2800" dirty="0">
                <a:sym typeface="Wingdings" pitchFamily="2" charset="2"/>
              </a:rPr>
              <a:t>argent.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Ik </a:t>
            </a:r>
            <a:r>
              <a:rPr lang="fr-FR" sz="2800" dirty="0" err="1"/>
              <a:t>wil</a:t>
            </a:r>
            <a:r>
              <a:rPr lang="fr-FR" sz="2800" dirty="0"/>
              <a:t> </a:t>
            </a:r>
            <a:r>
              <a:rPr lang="fr-FR" sz="2800" dirty="0" err="1"/>
              <a:t>melk</a:t>
            </a:r>
            <a:r>
              <a:rPr lang="fr-FR" sz="2800" dirty="0"/>
              <a:t>, </a:t>
            </a:r>
            <a:r>
              <a:rPr lang="fr-FR" sz="2800" dirty="0" err="1"/>
              <a:t>boter</a:t>
            </a:r>
            <a:r>
              <a:rPr lang="fr-FR" sz="2800" dirty="0"/>
              <a:t> en </a:t>
            </a:r>
            <a:r>
              <a:rPr lang="fr-FR" sz="2800" dirty="0" err="1"/>
              <a:t>confituur</a:t>
            </a:r>
            <a:r>
              <a:rPr lang="fr-FR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Je veux </a:t>
            </a:r>
            <a:r>
              <a:rPr lang="fr-FR" sz="2800" b="1" dirty="0"/>
              <a:t>du</a:t>
            </a:r>
            <a:r>
              <a:rPr lang="fr-FR" sz="2800" dirty="0"/>
              <a:t> lait, </a:t>
            </a:r>
            <a:r>
              <a:rPr lang="fr-FR" sz="2800" b="1" dirty="0"/>
              <a:t>du</a:t>
            </a:r>
            <a:r>
              <a:rPr lang="fr-FR" sz="2800" dirty="0"/>
              <a:t> beurre et </a:t>
            </a:r>
            <a:r>
              <a:rPr lang="fr-FR" sz="2800" b="1" dirty="0"/>
              <a:t>de la </a:t>
            </a:r>
            <a:r>
              <a:rPr lang="fr-FR" sz="2800" dirty="0"/>
              <a:t>confiture.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40F69-C75F-CE2F-1DED-519C885D6EF6}"/>
              </a:ext>
            </a:extLst>
          </p:cNvPr>
          <p:cNvSpPr txBox="1"/>
          <p:nvPr/>
        </p:nvSpPr>
        <p:spPr>
          <a:xfrm>
            <a:off x="5275659" y="3149375"/>
            <a:ext cx="63502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Ik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heb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b="1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het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geld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. (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specifieke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verwijzing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J’ai </a:t>
            </a:r>
            <a:r>
              <a:rPr lang="fr-FR" sz="2800" b="1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l’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argent.</a:t>
            </a:r>
            <a:endParaRPr lang="fr-FR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61A9AB-6B17-E43B-AF0A-43E35F364B6E}"/>
              </a:ext>
            </a:extLst>
          </p:cNvPr>
          <p:cNvSpPr txBox="1"/>
          <p:nvPr/>
        </p:nvSpPr>
        <p:spPr>
          <a:xfrm>
            <a:off x="5275658" y="5349978"/>
            <a:ext cx="63502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Ik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wil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b="1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de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melk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. (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specifieke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</a:t>
            </a:r>
            <a:r>
              <a:rPr lang="fr-FR" sz="2800" i="1" dirty="0" err="1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verwijzing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Je veux </a:t>
            </a:r>
            <a:r>
              <a:rPr lang="fr-FR" sz="2800" b="1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le</a:t>
            </a:r>
            <a:r>
              <a:rPr lang="fr-FR" sz="2800" i="1" dirty="0">
                <a:solidFill>
                  <a:schemeClr val="tx1">
                    <a:lumMod val="65000"/>
                    <a:lumOff val="35000"/>
                  </a:schemeClr>
                </a:solidFill>
                <a:sym typeface="Wingdings" pitchFamily="2" charset="2"/>
              </a:rPr>
              <a:t> lait.</a:t>
            </a:r>
            <a:endParaRPr lang="fr-FR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01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40D6-E483-0F26-DB68-EFB77139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303"/>
            <a:ext cx="10515600" cy="1325563"/>
          </a:xfrm>
        </p:spPr>
        <p:txBody>
          <a:bodyPr/>
          <a:lstStyle/>
          <a:p>
            <a:r>
              <a:rPr lang="fr-FR" b="1" dirty="0" err="1">
                <a:solidFill>
                  <a:srgbClr val="C00000"/>
                </a:solidFill>
              </a:rPr>
              <a:t>Wanneer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 err="1">
                <a:solidFill>
                  <a:srgbClr val="C00000"/>
                </a:solidFill>
              </a:rPr>
              <a:t>gebruik</a:t>
            </a:r>
            <a:r>
              <a:rPr lang="fr-FR" b="1" dirty="0">
                <a:solidFill>
                  <a:srgbClr val="C00000"/>
                </a:solidFill>
              </a:rPr>
              <a:t> je </a:t>
            </a:r>
            <a:r>
              <a:rPr lang="fr-FR" b="1" dirty="0" err="1">
                <a:solidFill>
                  <a:srgbClr val="C00000"/>
                </a:solidFill>
              </a:rPr>
              <a:t>wat</a:t>
            </a:r>
            <a:r>
              <a:rPr lang="fr-FR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152DB-54D7-1C11-C5DC-9F99B6B55F50}"/>
              </a:ext>
            </a:extLst>
          </p:cNvPr>
          <p:cNvSpPr txBox="1"/>
          <p:nvPr/>
        </p:nvSpPr>
        <p:spPr>
          <a:xfrm>
            <a:off x="868355" y="1379660"/>
            <a:ext cx="104854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Déterminant article contracté (au, aux, du, des)</a:t>
            </a:r>
          </a:p>
          <a:p>
            <a:pPr marL="457200" indent="-457200">
              <a:buFont typeface="Wingdings" pitchFamily="2" charset="2"/>
              <a:buChar char="à"/>
            </a:pPr>
            <a:r>
              <a:rPr lang="fr-FR" sz="2800" u="sng" dirty="0" err="1">
                <a:sym typeface="Wingdings" pitchFamily="2" charset="2"/>
              </a:rPr>
              <a:t>een</a:t>
            </a:r>
            <a:r>
              <a:rPr lang="fr-FR" sz="2800" u="sng" dirty="0">
                <a:sym typeface="Wingdings" pitchFamily="2" charset="2"/>
              </a:rPr>
              <a:t> </a:t>
            </a:r>
            <a:r>
              <a:rPr lang="fr-FR" sz="2800" u="sng" dirty="0" err="1">
                <a:sym typeface="Wingdings" pitchFamily="2" charset="2"/>
              </a:rPr>
              <a:t>voorzetsel</a:t>
            </a:r>
            <a:r>
              <a:rPr lang="fr-FR" sz="2800" u="sng" dirty="0">
                <a:sym typeface="Wingdings" pitchFamily="2" charset="2"/>
              </a:rPr>
              <a:t> (à/de)</a:t>
            </a:r>
            <a:r>
              <a:rPr lang="fr-FR" sz="2800" dirty="0">
                <a:sym typeface="Wingdings" pitchFamily="2" charset="2"/>
              </a:rPr>
              <a:t> + </a:t>
            </a:r>
            <a:r>
              <a:rPr lang="fr-FR" sz="2800" u="sng" dirty="0" err="1">
                <a:sym typeface="Wingdings" pitchFamily="2" charset="2"/>
              </a:rPr>
              <a:t>dét</a:t>
            </a:r>
            <a:r>
              <a:rPr lang="fr-FR" sz="2800" u="sng" dirty="0">
                <a:sym typeface="Wingdings" pitchFamily="2" charset="2"/>
              </a:rPr>
              <a:t>. art. défini. (le/la/les) </a:t>
            </a:r>
          </a:p>
          <a:p>
            <a:pPr marL="457200" indent="-457200">
              <a:buFont typeface="Wingdings" pitchFamily="2" charset="2"/>
              <a:buChar char="à"/>
            </a:pPr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Ik </a:t>
            </a:r>
            <a:r>
              <a:rPr lang="fr-FR" sz="2800" dirty="0" err="1">
                <a:sym typeface="Wingdings" pitchFamily="2" charset="2"/>
              </a:rPr>
              <a:t>ga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naar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b="1" dirty="0">
                <a:sym typeface="Wingdings" pitchFamily="2" charset="2"/>
              </a:rPr>
              <a:t>de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supermarkt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Je vais (</a:t>
            </a:r>
            <a:r>
              <a:rPr lang="fr-FR" sz="2800" b="1" dirty="0" err="1">
                <a:sym typeface="Wingdings" pitchFamily="2" charset="2"/>
              </a:rPr>
              <a:t>à</a:t>
            </a:r>
            <a:r>
              <a:rPr lang="fr-FR" sz="2800" dirty="0" err="1">
                <a:sym typeface="Wingdings" pitchFamily="2" charset="2"/>
              </a:rPr>
              <a:t>+</a:t>
            </a:r>
            <a:r>
              <a:rPr lang="fr-FR" sz="2800" b="1" dirty="0" err="1">
                <a:sym typeface="Wingdings" pitchFamily="2" charset="2"/>
              </a:rPr>
              <a:t>le</a:t>
            </a:r>
            <a:r>
              <a:rPr lang="fr-FR" sz="2800" dirty="0">
                <a:sym typeface="Wingdings" pitchFamily="2" charset="2"/>
              </a:rPr>
              <a:t>) </a:t>
            </a:r>
            <a:r>
              <a:rPr lang="fr-FR" sz="2800" b="1" dirty="0">
                <a:sym typeface="Wingdings" pitchFamily="2" charset="2"/>
              </a:rPr>
              <a:t>au</a:t>
            </a:r>
            <a:r>
              <a:rPr lang="fr-FR" sz="2800" dirty="0">
                <a:sym typeface="Wingdings" pitchFamily="2" charset="2"/>
              </a:rPr>
              <a:t> supermarché.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Ik </a:t>
            </a:r>
            <a:r>
              <a:rPr lang="fr-FR" sz="2800" dirty="0" err="1">
                <a:sym typeface="Wingdings" pitchFamily="2" charset="2"/>
              </a:rPr>
              <a:t>kom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b="1" dirty="0" err="1">
                <a:sym typeface="Wingdings" pitchFamily="2" charset="2"/>
              </a:rPr>
              <a:t>uit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b="1" dirty="0">
                <a:sym typeface="Wingdings" pitchFamily="2" charset="2"/>
              </a:rPr>
              <a:t>het</a:t>
            </a:r>
            <a:r>
              <a:rPr lang="fr-FR" sz="2800" dirty="0">
                <a:sym typeface="Wingdings" pitchFamily="2" charset="2"/>
              </a:rPr>
              <a:t> </a:t>
            </a:r>
            <a:r>
              <a:rPr lang="fr-FR" sz="2800" dirty="0" err="1">
                <a:sym typeface="Wingdings" pitchFamily="2" charset="2"/>
              </a:rPr>
              <a:t>dorpje</a:t>
            </a:r>
            <a:r>
              <a:rPr lang="fr-FR" sz="2800" dirty="0">
                <a:sym typeface="Wingdings" pitchFamily="2" charset="2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ym typeface="Wingdings" pitchFamily="2" charset="2"/>
              </a:rPr>
              <a:t>Je viens (</a:t>
            </a:r>
            <a:r>
              <a:rPr lang="fr-FR" sz="2800" b="1" dirty="0" err="1">
                <a:sym typeface="Wingdings" pitchFamily="2" charset="2"/>
              </a:rPr>
              <a:t>de</a:t>
            </a:r>
            <a:r>
              <a:rPr lang="fr-FR" sz="2800" dirty="0" err="1">
                <a:sym typeface="Wingdings" pitchFamily="2" charset="2"/>
              </a:rPr>
              <a:t>+</a:t>
            </a:r>
            <a:r>
              <a:rPr lang="fr-FR" sz="2800" b="1" dirty="0" err="1">
                <a:sym typeface="Wingdings" pitchFamily="2" charset="2"/>
              </a:rPr>
              <a:t>le</a:t>
            </a:r>
            <a:r>
              <a:rPr lang="fr-FR" sz="2800" dirty="0">
                <a:sym typeface="Wingdings" pitchFamily="2" charset="2"/>
              </a:rPr>
              <a:t>) </a:t>
            </a:r>
            <a:r>
              <a:rPr lang="fr-FR" sz="2800" b="1" dirty="0">
                <a:sym typeface="Wingdings" pitchFamily="2" charset="2"/>
              </a:rPr>
              <a:t>du</a:t>
            </a:r>
            <a:r>
              <a:rPr lang="fr-FR" sz="2800" dirty="0">
                <a:sym typeface="Wingdings" pitchFamily="2" charset="2"/>
              </a:rPr>
              <a:t> village.</a:t>
            </a:r>
            <a:endParaRPr lang="fr-FR" sz="2800" dirty="0"/>
          </a:p>
          <a:p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09828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BF9B-CBD4-DA44-24B3-C80BC30E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4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4000" b="1" dirty="0"/>
              <a:t>Tu es au téléphone avec ton ami qui fait les courses au supermarché. Tu lui explique ce dont tu as besoin.</a:t>
            </a:r>
            <a:br>
              <a:rPr lang="fr-FR" b="1" dirty="0"/>
            </a:br>
            <a:endParaRPr lang="fr-FR" b="1" dirty="0"/>
          </a:p>
        </p:txBody>
      </p:sp>
      <p:pic>
        <p:nvPicPr>
          <p:cNvPr id="5" name="Content Placeholder 4" descr="A group of objects with text&#10;&#10;Description automatically generated">
            <a:extLst>
              <a:ext uri="{FF2B5EF4-FFF2-40B4-BE49-F238E27FC236}">
                <a16:creationId xmlns:a16="http://schemas.microsoft.com/office/drawing/2014/main" id="{0713F6F8-951D-E06C-4864-20A389E5D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27235"/>
            <a:ext cx="8318500" cy="274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36D340-90EC-9F44-8ADD-CD8E169925A7}"/>
              </a:ext>
            </a:extLst>
          </p:cNvPr>
          <p:cNvSpPr txBox="1"/>
          <p:nvPr/>
        </p:nvSpPr>
        <p:spPr>
          <a:xfrm>
            <a:off x="1008183" y="5290349"/>
            <a:ext cx="4208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De quelle recette s’agit-il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1AB66-7560-AE8D-3923-17386CE45345}"/>
              </a:ext>
            </a:extLst>
          </p:cNvPr>
          <p:cNvSpPr txBox="1"/>
          <p:nvPr/>
        </p:nvSpPr>
        <p:spPr>
          <a:xfrm>
            <a:off x="1125416" y="1707212"/>
            <a:ext cx="3429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- Salut Gilles ! Tu dois acheter…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8A2E4C-6E9B-A9CB-B790-F26D22EADA44}"/>
              </a:ext>
            </a:extLst>
          </p:cNvPr>
          <p:cNvSpPr/>
          <p:nvPr/>
        </p:nvSpPr>
        <p:spPr>
          <a:xfrm>
            <a:off x="3128963" y="2327235"/>
            <a:ext cx="1843087" cy="25733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C9FFC2-D660-5689-8B11-60C48FC89919}"/>
              </a:ext>
            </a:extLst>
          </p:cNvPr>
          <p:cNvSpPr/>
          <p:nvPr/>
        </p:nvSpPr>
        <p:spPr>
          <a:xfrm>
            <a:off x="7567613" y="2327235"/>
            <a:ext cx="1843087" cy="257337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E1C41C-93AC-BFB2-E3A8-D5F46B3B4A0F}"/>
              </a:ext>
            </a:extLst>
          </p:cNvPr>
          <p:cNvSpPr/>
          <p:nvPr/>
        </p:nvSpPr>
        <p:spPr>
          <a:xfrm>
            <a:off x="6384130" y="4327484"/>
            <a:ext cx="878683" cy="44454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C78A06-7194-3455-834A-71D59ABE5556}"/>
              </a:ext>
            </a:extLst>
          </p:cNvPr>
          <p:cNvSpPr txBox="1"/>
          <p:nvPr/>
        </p:nvSpPr>
        <p:spPr>
          <a:xfrm>
            <a:off x="3035300" y="2655907"/>
            <a:ext cx="6591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De la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Du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Du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158A3A-83AF-74CC-E6B5-22555846995C}"/>
              </a:ext>
            </a:extLst>
          </p:cNvPr>
          <p:cNvSpPr txBox="1"/>
          <p:nvPr/>
        </p:nvSpPr>
        <p:spPr>
          <a:xfrm>
            <a:off x="7567613" y="2598261"/>
            <a:ext cx="50687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Un 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Du</a:t>
            </a:r>
          </a:p>
          <a:p>
            <a:endParaRPr lang="fr-FR" dirty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  <a:p>
            <a:r>
              <a:rPr lang="fr-FR" dirty="0">
                <a:solidFill>
                  <a:srgbClr val="C00000"/>
                </a:solidFill>
              </a:rPr>
              <a:t>Du </a:t>
            </a:r>
          </a:p>
        </p:txBody>
      </p:sp>
    </p:spTree>
    <p:extLst>
      <p:ext uri="{BB962C8B-B14F-4D97-AF65-F5344CB8AC3E}">
        <p14:creationId xmlns:p14="http://schemas.microsoft.com/office/powerpoint/2010/main" val="258317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BF9B-CBD4-DA44-24B3-C80BC30E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967"/>
            <a:ext cx="10515600" cy="1325563"/>
          </a:xfrm>
        </p:spPr>
        <p:txBody>
          <a:bodyPr/>
          <a:lstStyle/>
          <a:p>
            <a:r>
              <a:rPr lang="fr-FR" dirty="0"/>
              <a:t>Exercice: ajoute l’ingrédient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33ADC-32D8-CE36-0184-4FCEA6ED0C20}"/>
              </a:ext>
            </a:extLst>
          </p:cNvPr>
          <p:cNvSpPr txBox="1"/>
          <p:nvPr/>
        </p:nvSpPr>
        <p:spPr>
          <a:xfrm>
            <a:off x="492369" y="1034876"/>
            <a:ext cx="11430000" cy="2952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Pour cette recette, vous avez besoin de 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50 g ______________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2 cuillères à soupe _______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1 pincée ____________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250 g ______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½ litres ________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03030"/>
                </a:solidFill>
                <a:latin typeface="Raleway" panose="020F0502020204030204" pitchFamily="34" charset="0"/>
              </a:rPr>
              <a:t>4 _______</a:t>
            </a:r>
          </a:p>
        </p:txBody>
      </p:sp>
      <p:pic>
        <p:nvPicPr>
          <p:cNvPr id="3" name="Content Placeholder 4" descr="A group of objects with text&#10;&#10;Description automatically generated">
            <a:extLst>
              <a:ext uri="{FF2B5EF4-FFF2-40B4-BE49-F238E27FC236}">
                <a16:creationId xmlns:a16="http://schemas.microsoft.com/office/drawing/2014/main" id="{AEFE18A5-C371-7CB8-2A41-BFF646A2C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3500" y="3657600"/>
            <a:ext cx="8318500" cy="2743200"/>
          </a:xfrm>
        </p:spPr>
      </p:pic>
    </p:spTree>
    <p:extLst>
      <p:ext uri="{BB962C8B-B14F-4D97-AF65-F5344CB8AC3E}">
        <p14:creationId xmlns:p14="http://schemas.microsoft.com/office/powerpoint/2010/main" val="2361265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BF9B-CBD4-DA44-24B3-C80BC30E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967"/>
            <a:ext cx="10515600" cy="1325563"/>
          </a:xfrm>
        </p:spPr>
        <p:txBody>
          <a:bodyPr/>
          <a:lstStyle/>
          <a:p>
            <a:r>
              <a:rPr lang="fr-FR" dirty="0"/>
              <a:t>Exercice: ajoute les déterminants articles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33ADC-32D8-CE36-0184-4FCEA6ED0C20}"/>
              </a:ext>
            </a:extLst>
          </p:cNvPr>
          <p:cNvSpPr txBox="1"/>
          <p:nvPr/>
        </p:nvSpPr>
        <p:spPr>
          <a:xfrm>
            <a:off x="492369" y="1034876"/>
            <a:ext cx="11174114" cy="4924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b="0" i="0" dirty="0">
                <a:solidFill>
                  <a:srgbClr val="303030"/>
                </a:solidFill>
                <a:effectLst/>
                <a:latin typeface="Raleway" panose="020F0502020204030204" pitchFamily="34" charset="0"/>
              </a:rPr>
              <a:t>Pour faire ___ crêpes, tu n’as pas besoin de beaucoup ___ ingrédients. Il faut seulement ___ lait, ___ œufs, ___ beurre, ___ sel, ___ sucre et ___ farine.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b="0" i="0" dirty="0">
                <a:solidFill>
                  <a:srgbClr val="303030"/>
                </a:solidFill>
                <a:effectLst/>
                <a:latin typeface="Raleway" panose="020F0502020204030204" pitchFamily="34" charset="0"/>
              </a:rPr>
              <a:t>Je dois aller ___ supermarché pour acheter ___ ingrédients nécessaires.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Est-ce que tu as assez ___ argent pour faire ___ courses ?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Regarde s’il y a ___ promotions !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J’adore ___ crêpes mais je n’aime pas ___ gaufres.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Ma famille mange ___ crêpes tous ___ dimanches.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Je n’ai jamais mangé ___ crêpes.</a:t>
            </a:r>
          </a:p>
        </p:txBody>
      </p:sp>
    </p:spTree>
    <p:extLst>
      <p:ext uri="{BB962C8B-B14F-4D97-AF65-F5344CB8AC3E}">
        <p14:creationId xmlns:p14="http://schemas.microsoft.com/office/powerpoint/2010/main" val="122921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BF9B-CBD4-DA44-24B3-C80BC30E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967"/>
            <a:ext cx="10515600" cy="1325563"/>
          </a:xfrm>
        </p:spPr>
        <p:txBody>
          <a:bodyPr/>
          <a:lstStyle/>
          <a:p>
            <a:r>
              <a:rPr lang="fr-FR" dirty="0"/>
              <a:t>Exercice: ajoute les déterminants articles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33ADC-32D8-CE36-0184-4FCEA6ED0C20}"/>
              </a:ext>
            </a:extLst>
          </p:cNvPr>
          <p:cNvSpPr txBox="1"/>
          <p:nvPr/>
        </p:nvSpPr>
        <p:spPr>
          <a:xfrm>
            <a:off x="492369" y="1034876"/>
            <a:ext cx="10995438" cy="246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Oh non, je n’ai plus ___ lait. Je vais demander ___ voisine si elle en a</a:t>
            </a: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aleway" panose="020F0502020204030204" pitchFamily="34" charset="0"/>
              </a:rPr>
              <a:t>.       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Raleway" panose="020F0502020204030204" pitchFamily="34" charset="0"/>
              </a:rPr>
              <a:t>(demander à qqn)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Tu dois faire ___ liste avec ___ ingrédients que tu dois acheter ___ supermarché. 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Tu connais ___ différence entre ___ gaufres de Bruxelles et ___ gaufres de Liège?</a:t>
            </a:r>
          </a:p>
          <a:p>
            <a:pPr marL="342900" indent="-342900" algn="l">
              <a:lnSpc>
                <a:spcPct val="200000"/>
              </a:lnSpc>
              <a:buFont typeface="+mj-lt"/>
              <a:buAutoNum type="arabicPeriod"/>
            </a:pPr>
            <a:endParaRPr lang="fr-FR" sz="2000" dirty="0">
              <a:solidFill>
                <a:srgbClr val="303030"/>
              </a:solidFill>
              <a:latin typeface="Raleway" panose="020F0502020204030204" pitchFamily="34" charset="0"/>
            </a:endParaRPr>
          </a:p>
        </p:txBody>
      </p:sp>
      <p:pic>
        <p:nvPicPr>
          <p:cNvPr id="1026" name="Picture 2" descr="Gaufres de Bruxelles vs gaufres de Liège - Vivre à Bruxelles">
            <a:extLst>
              <a:ext uri="{FF2B5EF4-FFF2-40B4-BE49-F238E27FC236}">
                <a16:creationId xmlns:a16="http://schemas.microsoft.com/office/drawing/2014/main" id="{AB006EE2-958D-5AC9-7F7C-D9C07B6F0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859" y="3063931"/>
            <a:ext cx="6258570" cy="36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39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7BF9B-CBD4-DA44-24B3-C80BC30E0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8967"/>
            <a:ext cx="10515600" cy="1325563"/>
          </a:xfrm>
        </p:spPr>
        <p:txBody>
          <a:bodyPr/>
          <a:lstStyle/>
          <a:p>
            <a:r>
              <a:rPr lang="fr-FR" dirty="0"/>
              <a:t>Exercice: ajoute les déterminants articles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33ADC-32D8-CE36-0184-4FCEA6ED0C20}"/>
              </a:ext>
            </a:extLst>
          </p:cNvPr>
          <p:cNvSpPr txBox="1"/>
          <p:nvPr/>
        </p:nvSpPr>
        <p:spPr>
          <a:xfrm>
            <a:off x="598281" y="883920"/>
            <a:ext cx="10995438" cy="18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___ Chandeleur est ___ fête chrétienne qui a lieu 40 jours après Noël. Pour célébrer ___ Chandeleur, on mange ___ crêpes en famille parce que ___forme ronde et ___ couleur dorée ___ crêpes ressemblent au soleil. En plein cœur de l’hiver, manger ___ crêpe revient symboliquement à « manger la lumière » pour forcer ___ retour ___ printemps.</a:t>
            </a:r>
          </a:p>
        </p:txBody>
      </p:sp>
      <p:pic>
        <p:nvPicPr>
          <p:cNvPr id="4" name="Picture 3" descr="A painting of a person and person&#10;&#10;Description automatically generated">
            <a:extLst>
              <a:ext uri="{FF2B5EF4-FFF2-40B4-BE49-F238E27FC236}">
                <a16:creationId xmlns:a16="http://schemas.microsoft.com/office/drawing/2014/main" id="{0B32A18A-549C-5430-C4A2-630783038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9" y="3160776"/>
            <a:ext cx="4255400" cy="293351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F12F44F-2EF6-740B-5FD2-C64FBC614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r="8016"/>
          <a:stretch/>
        </p:blipFill>
        <p:spPr bwMode="auto">
          <a:xfrm>
            <a:off x="7481515" y="3252708"/>
            <a:ext cx="4661498" cy="272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erlangen naar de zon met Maria-Lichtmis - Antroposofie Inspireert">
            <a:extLst>
              <a:ext uri="{FF2B5EF4-FFF2-40B4-BE49-F238E27FC236}">
                <a16:creationId xmlns:a16="http://schemas.microsoft.com/office/drawing/2014/main" id="{CFE9A656-DDFC-BBF4-E2D2-4EE6FF291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30" y="3132501"/>
            <a:ext cx="2961785" cy="296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0EC8C9-D76F-0AC2-A94C-CD5485382D12}"/>
              </a:ext>
            </a:extLst>
          </p:cNvPr>
          <p:cNvSpPr txBox="1"/>
          <p:nvPr/>
        </p:nvSpPr>
        <p:spPr>
          <a:xfrm>
            <a:off x="3314700" y="6273261"/>
            <a:ext cx="5575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La Chandeleur = Maria-</a:t>
            </a:r>
            <a:r>
              <a:rPr lang="fr-FR" sz="2000" dirty="0" err="1">
                <a:solidFill>
                  <a:srgbClr val="303030"/>
                </a:solidFill>
                <a:latin typeface="Raleway" panose="020F0502020204030204" pitchFamily="34" charset="0"/>
              </a:rPr>
              <a:t>Lichtmis</a:t>
            </a: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  </a:t>
            </a: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  <a:sym typeface="Wingdings" pitchFamily="2" charset="2"/>
              </a:rPr>
              <a:t> le </a:t>
            </a:r>
            <a:r>
              <a:rPr lang="fr-FR" sz="2000" dirty="0">
                <a:solidFill>
                  <a:srgbClr val="303030"/>
                </a:solidFill>
                <a:latin typeface="Raleway" panose="020F0502020204030204" pitchFamily="34" charset="0"/>
              </a:rPr>
              <a:t>2 février</a:t>
            </a:r>
          </a:p>
        </p:txBody>
      </p:sp>
    </p:spTree>
    <p:extLst>
      <p:ext uri="{BB962C8B-B14F-4D97-AF65-F5344CB8AC3E}">
        <p14:creationId xmlns:p14="http://schemas.microsoft.com/office/powerpoint/2010/main" val="60537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2330</Words>
  <Application>Microsoft Macintosh PowerPoint</Application>
  <PresentationFormat>Widescreen</PresentationFormat>
  <Paragraphs>534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Raleway</vt:lpstr>
      <vt:lpstr>Wingdings</vt:lpstr>
      <vt:lpstr>Office Theme</vt:lpstr>
      <vt:lpstr>Les articles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ATTENTION À…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 déterminant article partitif  een deel van een geheel, iets wat je niet echt kan tellen (geen specifieke verwijzing)</vt:lpstr>
      <vt:lpstr>Le déterminant article partitif  een deel van een geheel, iets wat je niet echt kan tellen (geen specifieke verwijzing)</vt:lpstr>
      <vt:lpstr>Le déterminant article partitif  een deel van een geheel, iets wat je niet echt kan tellen (geen specifieke verwijzing)</vt:lpstr>
      <vt:lpstr>Le déterminant article partitif  een deel van een geheel, iets wat je niet echt kan tellen (geen specifieke verwijzing)</vt:lpstr>
      <vt:lpstr>Le déterminant article partitif  een deel van een geheel, iets wat je niet echt kan tellen (geen specifieke verwijzing)</vt:lpstr>
      <vt:lpstr>Le déterminant article contracté </vt:lpstr>
      <vt:lpstr>Le déterminant article contracté </vt:lpstr>
      <vt:lpstr>Le déterminant article contracté </vt:lpstr>
      <vt:lpstr>Wanneer gebruik je wat?</vt:lpstr>
      <vt:lpstr>Wanneer gebruik je wat?</vt:lpstr>
      <vt:lpstr>Wanneer gebruik je wat?</vt:lpstr>
      <vt:lpstr>Wanneer gebruik je wat?</vt:lpstr>
      <vt:lpstr>Tu es au téléphone avec ton ami qui fait les courses au supermarché. Tu lui explique ce dont tu as besoin. </vt:lpstr>
      <vt:lpstr>Exercice: ajoute l’ingrédient</vt:lpstr>
      <vt:lpstr>Exercice: ajoute les déterminants articles</vt:lpstr>
      <vt:lpstr>Exercice: ajoute les déterminants articles</vt:lpstr>
      <vt:lpstr>Exercice: ajoute les déterminants articles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articles</dc:title>
  <dc:creator>Melanie De Mey</dc:creator>
  <cp:lastModifiedBy>Melanie De Mey</cp:lastModifiedBy>
  <cp:revision>29</cp:revision>
  <dcterms:created xsi:type="dcterms:W3CDTF">2025-11-04T18:35:19Z</dcterms:created>
  <dcterms:modified xsi:type="dcterms:W3CDTF">2026-01-08T15:57:23Z</dcterms:modified>
</cp:coreProperties>
</file>